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4"/>
  </p:notesMasterIdLst>
  <p:sldIdLst>
    <p:sldId id="332" r:id="rId5"/>
    <p:sldId id="531" r:id="rId6"/>
    <p:sldId id="561" r:id="rId7"/>
    <p:sldId id="560" r:id="rId8"/>
    <p:sldId id="533" r:id="rId9"/>
    <p:sldId id="534" r:id="rId10"/>
    <p:sldId id="535" r:id="rId11"/>
    <p:sldId id="536" r:id="rId12"/>
    <p:sldId id="539" r:id="rId13"/>
    <p:sldId id="541" r:id="rId14"/>
    <p:sldId id="537" r:id="rId15"/>
    <p:sldId id="563" r:id="rId16"/>
    <p:sldId id="564" r:id="rId17"/>
    <p:sldId id="565" r:id="rId18"/>
    <p:sldId id="566" r:id="rId19"/>
    <p:sldId id="567" r:id="rId20"/>
    <p:sldId id="568" r:id="rId21"/>
    <p:sldId id="569" r:id="rId22"/>
    <p:sldId id="562"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WORK SANS BOLD ROMAN" panose="020B0604020202020204" charset="0"/>
      <p:bold r:id="rId29"/>
    </p:embeddedFont>
    <p:embeddedFont>
      <p:font typeface="WORK SANS BOLD ROMAN" panose="020B0604020202020204" charset="0"/>
      <p:bold r:id="rId29"/>
    </p:embeddedFont>
    <p:embeddedFont>
      <p:font typeface="WORK SANS REGULAR ROMAN" panose="020B0604020202020204" charset="0"/>
      <p:regular r:id="rId30"/>
    </p:embeddedFont>
    <p:embeddedFont>
      <p:font typeface="WORK SANS SEMIBOLD ROMAN" panose="020B0604020202020204" charset="0"/>
      <p:regular r:id="rId31"/>
      <p:bold r:id="rId32"/>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rendiz SENA" initials="SENA" lastIdx="0" clrIdx="0">
    <p:extLst>
      <p:ext uri="{19B8F6BF-5375-455C-9EA6-DF929625EA0E}">
        <p15:presenceInfo xmlns:p15="http://schemas.microsoft.com/office/powerpoint/2012/main" userId="Aprendiz SE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5D5D5D"/>
    <a:srgbClr val="575757"/>
    <a:srgbClr val="575756"/>
    <a:srgbClr val="FFFFFF"/>
    <a:srgbClr val="000000"/>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5D3CB5-2B6C-A645-9E65-96566C9399C9}" v="12" dt="2024-04-09T10:53:25.27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38"/>
  </p:normalViewPr>
  <p:slideViewPr>
    <p:cSldViewPr snapToGrid="0">
      <p:cViewPr varScale="1">
        <p:scale>
          <a:sx n="82" d="100"/>
          <a:sy n="82" d="100"/>
        </p:scale>
        <p:origin x="1166" y="62"/>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11/12/2024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Diapositiva de título Intern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566B0-3E59-A84D-9AB2-DA05E602ADD5}"/>
              </a:ext>
            </a:extLst>
          </p:cNvPr>
          <p:cNvPicPr>
            <a:picLocks noChangeAspect="1"/>
          </p:cNvPicPr>
          <p:nvPr userDrawn="1"/>
        </p:nvPicPr>
        <p:blipFill>
          <a:blip r:embed="rId2"/>
          <a:srcRect/>
          <a:stretch/>
        </p:blipFill>
        <p:spPr>
          <a:xfrm>
            <a:off x="7517" y="4228"/>
            <a:ext cx="12176966" cy="6849543"/>
          </a:xfrm>
          <a:prstGeom prst="rect">
            <a:avLst/>
          </a:prstGeom>
        </p:spPr>
      </p:pic>
      <p:sp>
        <p:nvSpPr>
          <p:cNvPr id="8" name="Título 7">
            <a:extLst>
              <a:ext uri="{FF2B5EF4-FFF2-40B4-BE49-F238E27FC236}">
                <a16:creationId xmlns:a16="http://schemas.microsoft.com/office/drawing/2014/main" id="{0E6D701B-AACC-0894-CD85-E2E375492465}"/>
              </a:ext>
            </a:extLst>
          </p:cNvPr>
          <p:cNvSpPr>
            <a:spLocks noGrp="1"/>
          </p:cNvSpPr>
          <p:nvPr>
            <p:ph type="title"/>
          </p:nvPr>
        </p:nvSpPr>
        <p:spPr>
          <a:xfrm>
            <a:off x="1045101" y="2551836"/>
            <a:ext cx="6453678" cy="1754325"/>
          </a:xfrm>
          <a:prstGeom prst="rect">
            <a:avLst/>
          </a:prstGeom>
        </p:spPr>
        <p:txBody>
          <a:bodyPr>
            <a:normAutofit/>
          </a:bodyPr>
          <a:lstStyle>
            <a:lvl1pPr>
              <a:defRPr sz="5400" b="1" i="0">
                <a:solidFill>
                  <a:srgbClr val="404040"/>
                </a:solidFill>
                <a:latin typeface="WORK SANS BOLD ROMAN" pitchFamily="2" charset="77"/>
              </a:defRPr>
            </a:lvl1pPr>
          </a:lstStyle>
          <a:p>
            <a:r>
              <a:rPr lang="es-MX" dirty="0"/>
              <a:t>Haz clic para modificar el estilo de título del patrón</a:t>
            </a:r>
            <a:endParaRPr lang="es-CO" dirty="0"/>
          </a:p>
        </p:txBody>
      </p:sp>
    </p:spTree>
    <p:extLst>
      <p:ext uri="{BB962C8B-B14F-4D97-AF65-F5344CB8AC3E}">
        <p14:creationId xmlns:p14="http://schemas.microsoft.com/office/powerpoint/2010/main" val="35849469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pic>
        <p:nvPicPr>
          <p:cNvPr id="6" name="Imagen 1">
            <a:extLst>
              <a:ext uri="{FF2B5EF4-FFF2-40B4-BE49-F238E27FC236}">
                <a16:creationId xmlns:a16="http://schemas.microsoft.com/office/drawing/2014/main" id="{45E8EB8E-A13B-553D-8D47-4E1A2DDED8B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19" y="317849"/>
            <a:ext cx="665281" cy="648000"/>
          </a:xfrm>
          <a:prstGeom prst="rect">
            <a:avLst/>
          </a:prstGeom>
        </p:spPr>
      </p:pic>
      <p:sp>
        <p:nvSpPr>
          <p:cNvPr id="7" name="Título 9">
            <a:extLst>
              <a:ext uri="{FF2B5EF4-FFF2-40B4-BE49-F238E27FC236}">
                <a16:creationId xmlns:a16="http://schemas.microsoft.com/office/drawing/2014/main" id="{CB1F6CFB-58BB-6623-6E0C-D12D1FD43E05}"/>
              </a:ext>
            </a:extLst>
          </p:cNvPr>
          <p:cNvSpPr>
            <a:spLocks noGrp="1"/>
          </p:cNvSpPr>
          <p:nvPr>
            <p:ph type="title"/>
          </p:nvPr>
        </p:nvSpPr>
        <p:spPr>
          <a:xfrm>
            <a:off x="456236" y="317849"/>
            <a:ext cx="10515599" cy="642161"/>
          </a:xfrm>
          <a:prstGeom prst="rect">
            <a:avLst/>
          </a:prstGeom>
        </p:spPr>
        <p:txBody>
          <a:bodyPr/>
          <a:lstStyle/>
          <a:p>
            <a:r>
              <a:rPr lang="es-MX" dirty="0"/>
              <a:t>Haz clic para modificar el estilo de título del patrón</a:t>
            </a:r>
            <a:endParaRPr lang="es-CO" dirty="0"/>
          </a:p>
        </p:txBody>
      </p:sp>
    </p:spTree>
    <p:extLst>
      <p:ext uri="{BB962C8B-B14F-4D97-AF65-F5344CB8AC3E}">
        <p14:creationId xmlns:p14="http://schemas.microsoft.com/office/powerpoint/2010/main" val="18228511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E7FDE690-A084-D913-87ED-526D935EC397}"/>
              </a:ext>
            </a:extLst>
          </p:cNvPr>
          <p:cNvSpPr/>
          <p:nvPr userDrawn="1"/>
        </p:nvSpPr>
        <p:spPr>
          <a:xfrm>
            <a:off x="0" y="0"/>
            <a:ext cx="12192000" cy="1264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1">
            <a:extLst>
              <a:ext uri="{FF2B5EF4-FFF2-40B4-BE49-F238E27FC236}">
                <a16:creationId xmlns:a16="http://schemas.microsoft.com/office/drawing/2014/main" id="{18A39CCB-1CD2-FC05-C42F-0BECB5B869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20" y="308460"/>
            <a:ext cx="665280" cy="648000"/>
          </a:xfrm>
          <a:prstGeom prst="rect">
            <a:avLst/>
          </a:prstGeom>
        </p:spPr>
      </p:pic>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
        <p:nvSpPr>
          <p:cNvPr id="9" name="Marcador de texto 2">
            <a:extLst>
              <a:ext uri="{FF2B5EF4-FFF2-40B4-BE49-F238E27FC236}">
                <a16:creationId xmlns:a16="http://schemas.microsoft.com/office/drawing/2014/main" id="{D534AF56-288A-E2B8-2DBF-061EB95ACD71}"/>
              </a:ext>
            </a:extLst>
          </p:cNvPr>
          <p:cNvSpPr>
            <a:spLocks noGrp="1"/>
          </p:cNvSpPr>
          <p:nvPr>
            <p:ph idx="1"/>
          </p:nvPr>
        </p:nvSpPr>
        <p:spPr>
          <a:xfrm>
            <a:off x="456236" y="1601891"/>
            <a:ext cx="11354764" cy="4575071"/>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11" name="Título 9">
            <a:extLst>
              <a:ext uri="{FF2B5EF4-FFF2-40B4-BE49-F238E27FC236}">
                <a16:creationId xmlns:a16="http://schemas.microsoft.com/office/drawing/2014/main" id="{8CE00E60-DA2F-C736-2F4A-ED0A1C388DB3}"/>
              </a:ext>
            </a:extLst>
          </p:cNvPr>
          <p:cNvSpPr txBox="1">
            <a:spLocks/>
          </p:cNvSpPr>
          <p:nvPr userDrawn="1"/>
        </p:nvSpPr>
        <p:spPr>
          <a:xfrm>
            <a:off x="456236" y="311380"/>
            <a:ext cx="10515599" cy="64216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b="0" i="0" kern="1200">
                <a:solidFill>
                  <a:srgbClr val="404040"/>
                </a:solidFill>
                <a:latin typeface="+mj-lt"/>
                <a:ea typeface="+mj-ea"/>
                <a:cs typeface="+mj-cs"/>
              </a:defRPr>
            </a:lvl1pPr>
          </a:lstStyle>
          <a:p>
            <a:r>
              <a:rPr lang="es-MX" dirty="0">
                <a:solidFill>
                  <a:schemeClr val="bg2"/>
                </a:solidFill>
              </a:rPr>
              <a:t>Haz clic para modificar el estilo de título del patrón</a:t>
            </a:r>
            <a:endParaRPr lang="es-CO" dirty="0">
              <a:solidFill>
                <a:schemeClr val="bg2"/>
              </a:solidFill>
            </a:endParaRPr>
          </a:p>
        </p:txBody>
      </p:sp>
    </p:spTree>
    <p:extLst>
      <p:ext uri="{BB962C8B-B14F-4D97-AF65-F5344CB8AC3E}">
        <p14:creationId xmlns:p14="http://schemas.microsoft.com/office/powerpoint/2010/main" val="154498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456236" y="1601892"/>
            <a:ext cx="5563564" cy="457507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199" y="1601892"/>
            <a:ext cx="5638801" cy="457507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
        <p:nvSpPr>
          <p:cNvPr id="2" name="Rectángulo 1">
            <a:extLst>
              <a:ext uri="{FF2B5EF4-FFF2-40B4-BE49-F238E27FC236}">
                <a16:creationId xmlns:a16="http://schemas.microsoft.com/office/drawing/2014/main" id="{26C85028-2FAD-3FC4-0B01-BF454B19CC34}"/>
              </a:ext>
            </a:extLst>
          </p:cNvPr>
          <p:cNvSpPr/>
          <p:nvPr userDrawn="1"/>
        </p:nvSpPr>
        <p:spPr>
          <a:xfrm>
            <a:off x="0" y="0"/>
            <a:ext cx="12192000" cy="1264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
            <a:extLst>
              <a:ext uri="{FF2B5EF4-FFF2-40B4-BE49-F238E27FC236}">
                <a16:creationId xmlns:a16="http://schemas.microsoft.com/office/drawing/2014/main" id="{4CEF450B-2644-5DEE-D7C1-A044D104CEF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20" y="308460"/>
            <a:ext cx="665280" cy="648000"/>
          </a:xfrm>
          <a:prstGeom prst="rect">
            <a:avLst/>
          </a:prstGeom>
        </p:spPr>
      </p:pic>
      <p:sp>
        <p:nvSpPr>
          <p:cNvPr id="13" name="Título 9">
            <a:extLst>
              <a:ext uri="{FF2B5EF4-FFF2-40B4-BE49-F238E27FC236}">
                <a16:creationId xmlns:a16="http://schemas.microsoft.com/office/drawing/2014/main" id="{CBD10448-08A0-04F8-6E84-B45220F8699F}"/>
              </a:ext>
            </a:extLst>
          </p:cNvPr>
          <p:cNvSpPr txBox="1">
            <a:spLocks/>
          </p:cNvSpPr>
          <p:nvPr userDrawn="1"/>
        </p:nvSpPr>
        <p:spPr>
          <a:xfrm>
            <a:off x="456236" y="311380"/>
            <a:ext cx="10515599" cy="64216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b="0" i="0" kern="1200">
                <a:solidFill>
                  <a:srgbClr val="404040"/>
                </a:solidFill>
                <a:latin typeface="+mj-lt"/>
                <a:ea typeface="+mj-ea"/>
                <a:cs typeface="+mj-cs"/>
              </a:defRPr>
            </a:lvl1pPr>
          </a:lstStyle>
          <a:p>
            <a:r>
              <a:rPr lang="es-MX" dirty="0">
                <a:solidFill>
                  <a:schemeClr val="bg2"/>
                </a:solidFill>
              </a:rPr>
              <a:t>Haz clic para modificar el estilo de título del patrón</a:t>
            </a:r>
            <a:endParaRPr lang="es-CO" dirty="0">
              <a:solidFill>
                <a:schemeClr val="bg2"/>
              </a:solidFill>
            </a:endParaRPr>
          </a:p>
        </p:txBody>
      </p:sp>
    </p:spTree>
    <p:extLst>
      <p:ext uri="{BB962C8B-B14F-4D97-AF65-F5344CB8AC3E}">
        <p14:creationId xmlns:p14="http://schemas.microsoft.com/office/powerpoint/2010/main" val="826112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456236" y="1601892"/>
            <a:ext cx="5541339"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456236" y="2425804"/>
            <a:ext cx="5541339" cy="3799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199" y="1601892"/>
            <a:ext cx="5638801"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199" y="2425804"/>
            <a:ext cx="5638801" cy="3799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
        <p:nvSpPr>
          <p:cNvPr id="2" name="Rectángulo 1">
            <a:extLst>
              <a:ext uri="{FF2B5EF4-FFF2-40B4-BE49-F238E27FC236}">
                <a16:creationId xmlns:a16="http://schemas.microsoft.com/office/drawing/2014/main" id="{4584306A-DA1B-8DFD-83B8-3CD258140207}"/>
              </a:ext>
            </a:extLst>
          </p:cNvPr>
          <p:cNvSpPr/>
          <p:nvPr userDrawn="1"/>
        </p:nvSpPr>
        <p:spPr>
          <a:xfrm>
            <a:off x="0" y="0"/>
            <a:ext cx="12192000" cy="1264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
            <a:extLst>
              <a:ext uri="{FF2B5EF4-FFF2-40B4-BE49-F238E27FC236}">
                <a16:creationId xmlns:a16="http://schemas.microsoft.com/office/drawing/2014/main" id="{00EA5A12-612E-3884-85EC-A2B73AD5147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20" y="308460"/>
            <a:ext cx="665280" cy="648000"/>
          </a:xfrm>
          <a:prstGeom prst="rect">
            <a:avLst/>
          </a:prstGeom>
        </p:spPr>
      </p:pic>
      <p:sp>
        <p:nvSpPr>
          <p:cNvPr id="15" name="Título 9">
            <a:extLst>
              <a:ext uri="{FF2B5EF4-FFF2-40B4-BE49-F238E27FC236}">
                <a16:creationId xmlns:a16="http://schemas.microsoft.com/office/drawing/2014/main" id="{F75CD00C-160B-31FC-0B6F-CBA0FEDE3A8D}"/>
              </a:ext>
            </a:extLst>
          </p:cNvPr>
          <p:cNvSpPr txBox="1">
            <a:spLocks/>
          </p:cNvSpPr>
          <p:nvPr userDrawn="1"/>
        </p:nvSpPr>
        <p:spPr>
          <a:xfrm>
            <a:off x="456236" y="311380"/>
            <a:ext cx="10515599" cy="64216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b="0" i="0" kern="1200">
                <a:solidFill>
                  <a:srgbClr val="404040"/>
                </a:solidFill>
                <a:latin typeface="+mj-lt"/>
                <a:ea typeface="+mj-ea"/>
                <a:cs typeface="+mj-cs"/>
              </a:defRPr>
            </a:lvl1pPr>
          </a:lstStyle>
          <a:p>
            <a:r>
              <a:rPr lang="es-MX" dirty="0">
                <a:solidFill>
                  <a:schemeClr val="bg2"/>
                </a:solidFill>
              </a:rPr>
              <a:t>Haz clic para modificar el estilo de título del patrón</a:t>
            </a:r>
            <a:endParaRPr lang="es-CO" dirty="0">
              <a:solidFill>
                <a:schemeClr val="bg2"/>
              </a:solidFill>
            </a:endParaRPr>
          </a:p>
        </p:txBody>
      </p:sp>
    </p:spTree>
    <p:extLst>
      <p:ext uri="{BB962C8B-B14F-4D97-AF65-F5344CB8AC3E}">
        <p14:creationId xmlns:p14="http://schemas.microsoft.com/office/powerpoint/2010/main" val="152244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ación 3 Columnas">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443630" y="1619636"/>
            <a:ext cx="3680616"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456237" y="2443548"/>
            <a:ext cx="3617000" cy="372185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8055146" y="1619636"/>
            <a:ext cx="368061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8055146" y="2478533"/>
            <a:ext cx="3680617" cy="372185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
        <p:nvSpPr>
          <p:cNvPr id="11" name="Marcador de texto 2">
            <a:extLst>
              <a:ext uri="{FF2B5EF4-FFF2-40B4-BE49-F238E27FC236}">
                <a16:creationId xmlns:a16="http://schemas.microsoft.com/office/drawing/2014/main" id="{7AB63A15-EC17-444F-0B86-730D02A53FC0}"/>
              </a:ext>
            </a:extLst>
          </p:cNvPr>
          <p:cNvSpPr>
            <a:spLocks noGrp="1"/>
          </p:cNvSpPr>
          <p:nvPr>
            <p:ph type="body" idx="13"/>
          </p:nvPr>
        </p:nvSpPr>
        <p:spPr>
          <a:xfrm>
            <a:off x="4218073" y="1619636"/>
            <a:ext cx="3617000"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Marcador de contenido 3">
            <a:extLst>
              <a:ext uri="{FF2B5EF4-FFF2-40B4-BE49-F238E27FC236}">
                <a16:creationId xmlns:a16="http://schemas.microsoft.com/office/drawing/2014/main" id="{96BFF82F-929A-6A11-0EFC-46411A72B269}"/>
              </a:ext>
            </a:extLst>
          </p:cNvPr>
          <p:cNvSpPr>
            <a:spLocks noGrp="1"/>
          </p:cNvSpPr>
          <p:nvPr>
            <p:ph sz="half" idx="14"/>
          </p:nvPr>
        </p:nvSpPr>
        <p:spPr>
          <a:xfrm>
            <a:off x="4218073" y="2484031"/>
            <a:ext cx="3617000" cy="372185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2" name="Rectángulo 1">
            <a:extLst>
              <a:ext uri="{FF2B5EF4-FFF2-40B4-BE49-F238E27FC236}">
                <a16:creationId xmlns:a16="http://schemas.microsoft.com/office/drawing/2014/main" id="{BF20974B-71BD-18FE-28EA-400B653AA91A}"/>
              </a:ext>
            </a:extLst>
          </p:cNvPr>
          <p:cNvSpPr/>
          <p:nvPr userDrawn="1"/>
        </p:nvSpPr>
        <p:spPr>
          <a:xfrm>
            <a:off x="0" y="0"/>
            <a:ext cx="12192000" cy="1264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
            <a:extLst>
              <a:ext uri="{FF2B5EF4-FFF2-40B4-BE49-F238E27FC236}">
                <a16:creationId xmlns:a16="http://schemas.microsoft.com/office/drawing/2014/main" id="{01AE01B7-0C1A-E352-8E08-43C61ED1887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20" y="308460"/>
            <a:ext cx="665280" cy="648000"/>
          </a:xfrm>
          <a:prstGeom prst="rect">
            <a:avLst/>
          </a:prstGeom>
        </p:spPr>
      </p:pic>
      <p:sp>
        <p:nvSpPr>
          <p:cNvPr id="14" name="Título 9">
            <a:extLst>
              <a:ext uri="{FF2B5EF4-FFF2-40B4-BE49-F238E27FC236}">
                <a16:creationId xmlns:a16="http://schemas.microsoft.com/office/drawing/2014/main" id="{A5BFBB67-6F92-CE48-6126-9E66AAF4608E}"/>
              </a:ext>
            </a:extLst>
          </p:cNvPr>
          <p:cNvSpPr txBox="1">
            <a:spLocks/>
          </p:cNvSpPr>
          <p:nvPr userDrawn="1"/>
        </p:nvSpPr>
        <p:spPr>
          <a:xfrm>
            <a:off x="456236" y="311380"/>
            <a:ext cx="10515599" cy="64216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b="0" i="0" kern="1200">
                <a:solidFill>
                  <a:srgbClr val="404040"/>
                </a:solidFill>
                <a:latin typeface="+mj-lt"/>
                <a:ea typeface="+mj-ea"/>
                <a:cs typeface="+mj-cs"/>
              </a:defRPr>
            </a:lvl1pPr>
          </a:lstStyle>
          <a:p>
            <a:r>
              <a:rPr lang="es-MX" dirty="0">
                <a:solidFill>
                  <a:schemeClr val="bg2"/>
                </a:solidFill>
              </a:rPr>
              <a:t>Haz clic para modificar el estilo de título del patrón</a:t>
            </a:r>
            <a:endParaRPr lang="es-CO" dirty="0">
              <a:solidFill>
                <a:schemeClr val="bg2"/>
              </a:solidFill>
            </a:endParaRPr>
          </a:p>
        </p:txBody>
      </p:sp>
    </p:spTree>
    <p:extLst>
      <p:ext uri="{BB962C8B-B14F-4D97-AF65-F5344CB8AC3E}">
        <p14:creationId xmlns:p14="http://schemas.microsoft.com/office/powerpoint/2010/main" val="1654534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ación 4 Columnas">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553165" y="1606656"/>
            <a:ext cx="2634976"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553165" y="2430568"/>
            <a:ext cx="2634976" cy="370428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9226607" y="1606656"/>
            <a:ext cx="2681321"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9226607" y="2471051"/>
            <a:ext cx="2681321" cy="370428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
        <p:nvSpPr>
          <p:cNvPr id="11" name="Marcador de texto 2">
            <a:extLst>
              <a:ext uri="{FF2B5EF4-FFF2-40B4-BE49-F238E27FC236}">
                <a16:creationId xmlns:a16="http://schemas.microsoft.com/office/drawing/2014/main" id="{7AB63A15-EC17-444F-0B86-730D02A53FC0}"/>
              </a:ext>
            </a:extLst>
          </p:cNvPr>
          <p:cNvSpPr>
            <a:spLocks noGrp="1"/>
          </p:cNvSpPr>
          <p:nvPr>
            <p:ph type="body" idx="13"/>
          </p:nvPr>
        </p:nvSpPr>
        <p:spPr>
          <a:xfrm>
            <a:off x="3444312" y="1606656"/>
            <a:ext cx="2634976"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Marcador de contenido 3">
            <a:extLst>
              <a:ext uri="{FF2B5EF4-FFF2-40B4-BE49-F238E27FC236}">
                <a16:creationId xmlns:a16="http://schemas.microsoft.com/office/drawing/2014/main" id="{96BFF82F-929A-6A11-0EFC-46411A72B269}"/>
              </a:ext>
            </a:extLst>
          </p:cNvPr>
          <p:cNvSpPr>
            <a:spLocks noGrp="1"/>
          </p:cNvSpPr>
          <p:nvPr>
            <p:ph sz="half" idx="14"/>
          </p:nvPr>
        </p:nvSpPr>
        <p:spPr>
          <a:xfrm>
            <a:off x="3444312" y="2471051"/>
            <a:ext cx="2634976" cy="370428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3" name="Marcador de texto 2">
            <a:extLst>
              <a:ext uri="{FF2B5EF4-FFF2-40B4-BE49-F238E27FC236}">
                <a16:creationId xmlns:a16="http://schemas.microsoft.com/office/drawing/2014/main" id="{9A09E438-34DD-9EA0-E16C-95AF0A943CF1}"/>
              </a:ext>
            </a:extLst>
          </p:cNvPr>
          <p:cNvSpPr>
            <a:spLocks noGrp="1"/>
          </p:cNvSpPr>
          <p:nvPr>
            <p:ph type="body" idx="15"/>
          </p:nvPr>
        </p:nvSpPr>
        <p:spPr>
          <a:xfrm>
            <a:off x="6335459" y="1606656"/>
            <a:ext cx="2634976"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4" name="Marcador de contenido 3">
            <a:extLst>
              <a:ext uri="{FF2B5EF4-FFF2-40B4-BE49-F238E27FC236}">
                <a16:creationId xmlns:a16="http://schemas.microsoft.com/office/drawing/2014/main" id="{900C05C5-7015-897E-8DC9-5CDF84A9214E}"/>
              </a:ext>
            </a:extLst>
          </p:cNvPr>
          <p:cNvSpPr>
            <a:spLocks noGrp="1"/>
          </p:cNvSpPr>
          <p:nvPr>
            <p:ph sz="half" idx="16"/>
          </p:nvPr>
        </p:nvSpPr>
        <p:spPr>
          <a:xfrm>
            <a:off x="6335459" y="2471051"/>
            <a:ext cx="2634976" cy="370428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2" name="Rectángulo 1">
            <a:extLst>
              <a:ext uri="{FF2B5EF4-FFF2-40B4-BE49-F238E27FC236}">
                <a16:creationId xmlns:a16="http://schemas.microsoft.com/office/drawing/2014/main" id="{1FF1BBDC-DD14-8B4A-C7F4-6BC7E1742C3E}"/>
              </a:ext>
            </a:extLst>
          </p:cNvPr>
          <p:cNvSpPr/>
          <p:nvPr userDrawn="1"/>
        </p:nvSpPr>
        <p:spPr>
          <a:xfrm>
            <a:off x="0" y="0"/>
            <a:ext cx="12192000" cy="1264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Imagen 1">
            <a:extLst>
              <a:ext uri="{FF2B5EF4-FFF2-40B4-BE49-F238E27FC236}">
                <a16:creationId xmlns:a16="http://schemas.microsoft.com/office/drawing/2014/main" id="{D92A49A7-1C4B-A938-B03D-980D4CCF5B6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20" y="308460"/>
            <a:ext cx="665280" cy="648000"/>
          </a:xfrm>
          <a:prstGeom prst="rect">
            <a:avLst/>
          </a:prstGeom>
        </p:spPr>
      </p:pic>
      <p:sp>
        <p:nvSpPr>
          <p:cNvPr id="18" name="Título 9">
            <a:extLst>
              <a:ext uri="{FF2B5EF4-FFF2-40B4-BE49-F238E27FC236}">
                <a16:creationId xmlns:a16="http://schemas.microsoft.com/office/drawing/2014/main" id="{0BB0F324-F44B-3244-41E1-9CF1753A3602}"/>
              </a:ext>
            </a:extLst>
          </p:cNvPr>
          <p:cNvSpPr txBox="1">
            <a:spLocks/>
          </p:cNvSpPr>
          <p:nvPr userDrawn="1"/>
        </p:nvSpPr>
        <p:spPr>
          <a:xfrm>
            <a:off x="456236" y="311380"/>
            <a:ext cx="10515599" cy="64216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b="0" i="0" kern="1200">
                <a:solidFill>
                  <a:srgbClr val="404040"/>
                </a:solidFill>
                <a:latin typeface="+mj-lt"/>
                <a:ea typeface="+mj-ea"/>
                <a:cs typeface="+mj-cs"/>
              </a:defRPr>
            </a:lvl1pPr>
          </a:lstStyle>
          <a:p>
            <a:r>
              <a:rPr lang="es-MX" dirty="0">
                <a:solidFill>
                  <a:schemeClr val="bg2"/>
                </a:solidFill>
              </a:rPr>
              <a:t>Haz clic para modificar el estilo de título del patrón</a:t>
            </a:r>
            <a:endParaRPr lang="es-CO" dirty="0">
              <a:solidFill>
                <a:schemeClr val="bg2"/>
              </a:solidFill>
            </a:endParaRPr>
          </a:p>
        </p:txBody>
      </p:sp>
    </p:spTree>
    <p:extLst>
      <p:ext uri="{BB962C8B-B14F-4D97-AF65-F5344CB8AC3E}">
        <p14:creationId xmlns:p14="http://schemas.microsoft.com/office/powerpoint/2010/main" val="3447189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olo el título">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
        <p:nvSpPr>
          <p:cNvPr id="7" name="Rectángulo 6">
            <a:extLst>
              <a:ext uri="{FF2B5EF4-FFF2-40B4-BE49-F238E27FC236}">
                <a16:creationId xmlns:a16="http://schemas.microsoft.com/office/drawing/2014/main" id="{478465DA-6301-5125-FD92-768057DE38FF}"/>
              </a:ext>
            </a:extLst>
          </p:cNvPr>
          <p:cNvSpPr/>
          <p:nvPr userDrawn="1"/>
        </p:nvSpPr>
        <p:spPr>
          <a:xfrm>
            <a:off x="0" y="0"/>
            <a:ext cx="12192000" cy="1264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1">
            <a:extLst>
              <a:ext uri="{FF2B5EF4-FFF2-40B4-BE49-F238E27FC236}">
                <a16:creationId xmlns:a16="http://schemas.microsoft.com/office/drawing/2014/main" id="{A81C38E4-42E5-64C4-0EB2-84AEFD51988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20" y="308460"/>
            <a:ext cx="665280" cy="648000"/>
          </a:xfrm>
          <a:prstGeom prst="rect">
            <a:avLst/>
          </a:prstGeom>
        </p:spPr>
      </p:pic>
      <p:sp>
        <p:nvSpPr>
          <p:cNvPr id="11" name="Título 9">
            <a:extLst>
              <a:ext uri="{FF2B5EF4-FFF2-40B4-BE49-F238E27FC236}">
                <a16:creationId xmlns:a16="http://schemas.microsoft.com/office/drawing/2014/main" id="{F7287C37-5EEE-E72A-83B6-BF76A2A74035}"/>
              </a:ext>
            </a:extLst>
          </p:cNvPr>
          <p:cNvSpPr txBox="1">
            <a:spLocks/>
          </p:cNvSpPr>
          <p:nvPr userDrawn="1"/>
        </p:nvSpPr>
        <p:spPr>
          <a:xfrm>
            <a:off x="456236" y="311380"/>
            <a:ext cx="10515599" cy="64216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600" b="0" i="0" kern="1200">
                <a:solidFill>
                  <a:srgbClr val="404040"/>
                </a:solidFill>
                <a:latin typeface="+mj-lt"/>
                <a:ea typeface="+mj-ea"/>
                <a:cs typeface="+mj-cs"/>
              </a:defRPr>
            </a:lvl1pPr>
          </a:lstStyle>
          <a:p>
            <a:r>
              <a:rPr lang="es-MX" dirty="0">
                <a:solidFill>
                  <a:schemeClr val="bg2"/>
                </a:solidFill>
              </a:rPr>
              <a:t>Haz clic para modificar el estilo de título del patrón</a:t>
            </a:r>
            <a:endParaRPr lang="es-CO" dirty="0">
              <a:solidFill>
                <a:schemeClr val="bg2"/>
              </a:solidFill>
            </a:endParaRPr>
          </a:p>
        </p:txBody>
      </p:sp>
    </p:spTree>
    <p:extLst>
      <p:ext uri="{BB962C8B-B14F-4D97-AF65-F5344CB8AC3E}">
        <p14:creationId xmlns:p14="http://schemas.microsoft.com/office/powerpoint/2010/main" val="42344043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pic>
        <p:nvPicPr>
          <p:cNvPr id="6" name="Imagen 5">
            <a:extLst>
              <a:ext uri="{FF2B5EF4-FFF2-40B4-BE49-F238E27FC236}">
                <a16:creationId xmlns:a16="http://schemas.microsoft.com/office/drawing/2014/main" id="{3B4208B1-AC3E-9721-D37E-390B238942B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054859" y="303263"/>
            <a:ext cx="855785" cy="833556"/>
          </a:xfrm>
          <a:prstGeom prst="rect">
            <a:avLst/>
          </a:prstGeom>
        </p:spPr>
      </p:pic>
    </p:spTree>
    <p:extLst>
      <p:ext uri="{BB962C8B-B14F-4D97-AF65-F5344CB8AC3E}">
        <p14:creationId xmlns:p14="http://schemas.microsoft.com/office/powerpoint/2010/main" val="2541620726"/>
      </p:ext>
    </p:extLst>
  </p:cSld>
  <p:clrMapOvr>
    <a:masterClrMapping/>
  </p:clrMapOvr>
  <p:extLst>
    <p:ext uri="{DCECCB84-F9BA-43D5-87BE-67443E8EF086}">
      <p15:sldGuideLst xmlns:p15="http://schemas.microsoft.com/office/powerpoint/2012/main">
        <p15:guide id="1" orient="horz" pos="2137"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scuro - En blanc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FEB1303-39B9-2502-33D0-4CCDCC200F84}"/>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2861263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scuro - Estadístic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B3542-21FA-CE4F-97EC-30221117B445}"/>
              </a:ext>
            </a:extLst>
          </p:cNvPr>
          <p:cNvPicPr>
            <a:picLocks noChangeAspect="1"/>
          </p:cNvPicPr>
          <p:nvPr userDrawn="1"/>
        </p:nvPicPr>
        <p:blipFill>
          <a:blip r:embed="rId2"/>
          <a:srcRect/>
          <a:stretch/>
        </p:blipFill>
        <p:spPr>
          <a:xfrm>
            <a:off x="6344" y="3568"/>
            <a:ext cx="12179312" cy="6850863"/>
          </a:xfrm>
          <a:prstGeom prst="rect">
            <a:avLst/>
          </a:prstGeom>
        </p:spPr>
      </p:pic>
      <p:sp>
        <p:nvSpPr>
          <p:cNvPr id="9" name="Título 1">
            <a:extLst>
              <a:ext uri="{FF2B5EF4-FFF2-40B4-BE49-F238E27FC236}">
                <a16:creationId xmlns:a16="http://schemas.microsoft.com/office/drawing/2014/main" id="{BE4DD7DE-D8E1-AA69-C22E-BF9FC570A667}"/>
              </a:ext>
            </a:extLst>
          </p:cNvPr>
          <p:cNvSpPr>
            <a:spLocks noGrp="1"/>
          </p:cNvSpPr>
          <p:nvPr>
            <p:ph type="ctrTitle" hasCustomPrompt="1"/>
          </p:nvPr>
        </p:nvSpPr>
        <p:spPr>
          <a:xfrm>
            <a:off x="1704737" y="2338079"/>
            <a:ext cx="6286500" cy="923330"/>
          </a:xfrm>
          <a:prstGeom prst="rect">
            <a:avLst/>
          </a:prstGeom>
        </p:spPr>
        <p:txBody>
          <a:bodyPr anchor="b">
            <a:normAutofit/>
          </a:bodyPr>
          <a:lstStyle>
            <a:lvl1pPr algn="l">
              <a:defRPr sz="6000" b="1" i="0">
                <a:solidFill>
                  <a:srgbClr val="FFFFFF"/>
                </a:solidFill>
                <a:latin typeface="WORK SANS SEMIBOLD ROMAN" pitchFamily="2" charset="77"/>
              </a:defRPr>
            </a:lvl1pPr>
          </a:lstStyle>
          <a:p>
            <a:r>
              <a:rPr lang="es-ES"/>
              <a:t>50%</a:t>
            </a:r>
            <a:endParaRPr lang="es-CO"/>
          </a:p>
        </p:txBody>
      </p:sp>
      <p:sp>
        <p:nvSpPr>
          <p:cNvPr id="10" name="Subtítulo 2">
            <a:extLst>
              <a:ext uri="{FF2B5EF4-FFF2-40B4-BE49-F238E27FC236}">
                <a16:creationId xmlns:a16="http://schemas.microsoft.com/office/drawing/2014/main" id="{DC448C64-5C4D-967C-3F90-B1B1CF908E7B}"/>
              </a:ext>
            </a:extLst>
          </p:cNvPr>
          <p:cNvSpPr>
            <a:spLocks noGrp="1"/>
          </p:cNvSpPr>
          <p:nvPr>
            <p:ph type="subTitle" idx="1" hasCustomPrompt="1"/>
          </p:nvPr>
        </p:nvSpPr>
        <p:spPr>
          <a:xfrm>
            <a:off x="1704737" y="3465763"/>
            <a:ext cx="6286500" cy="923329"/>
          </a:xfrm>
        </p:spPr>
        <p:txBody>
          <a:bodyPr>
            <a:normAutofit/>
          </a:bodyPr>
          <a:lstStyle>
            <a:lvl1pPr marL="0" indent="0" algn="l">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Texto corto descriptivo a 2 o 3 líneas</a:t>
            </a:r>
          </a:p>
        </p:txBody>
      </p:sp>
    </p:spTree>
    <p:extLst>
      <p:ext uri="{BB962C8B-B14F-4D97-AF65-F5344CB8AC3E}">
        <p14:creationId xmlns:p14="http://schemas.microsoft.com/office/powerpoint/2010/main" val="226766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de título Extern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566B0-3E59-A84D-9AB2-DA05E602ADD5}"/>
              </a:ext>
            </a:extLst>
          </p:cNvPr>
          <p:cNvPicPr>
            <a:picLocks noChangeAspect="1"/>
          </p:cNvPicPr>
          <p:nvPr userDrawn="1"/>
        </p:nvPicPr>
        <p:blipFill>
          <a:blip r:embed="rId2"/>
          <a:srcRect/>
          <a:stretch/>
        </p:blipFill>
        <p:spPr>
          <a:xfrm>
            <a:off x="0" y="0"/>
            <a:ext cx="12192000" cy="6858000"/>
          </a:xfrm>
          <a:prstGeom prst="rect">
            <a:avLst/>
          </a:prstGeom>
        </p:spPr>
      </p:pic>
      <p:sp>
        <p:nvSpPr>
          <p:cNvPr id="8" name="Título 7">
            <a:extLst>
              <a:ext uri="{FF2B5EF4-FFF2-40B4-BE49-F238E27FC236}">
                <a16:creationId xmlns:a16="http://schemas.microsoft.com/office/drawing/2014/main" id="{0E6D701B-AACC-0894-CD85-E2E375492465}"/>
              </a:ext>
            </a:extLst>
          </p:cNvPr>
          <p:cNvSpPr>
            <a:spLocks noGrp="1"/>
          </p:cNvSpPr>
          <p:nvPr>
            <p:ph type="title"/>
          </p:nvPr>
        </p:nvSpPr>
        <p:spPr>
          <a:xfrm>
            <a:off x="1045101" y="2551836"/>
            <a:ext cx="6453678" cy="1754325"/>
          </a:xfrm>
          <a:prstGeom prst="rect">
            <a:avLst/>
          </a:prstGeom>
        </p:spPr>
        <p:txBody>
          <a:bodyPr>
            <a:normAutofit/>
          </a:bodyPr>
          <a:lstStyle>
            <a:lvl1pPr>
              <a:defRPr sz="5400" b="1" i="0">
                <a:solidFill>
                  <a:srgbClr val="404040"/>
                </a:solidFill>
                <a:latin typeface="WORK SANS BOLD ROMAN" pitchFamily="2" charset="77"/>
              </a:defRPr>
            </a:lvl1pPr>
          </a:lstStyle>
          <a:p>
            <a:r>
              <a:rPr lang="es-MX" dirty="0"/>
              <a:t>Haz clic para modificar el estilo de título del patrón</a:t>
            </a:r>
            <a:endParaRPr lang="es-CO" dirty="0"/>
          </a:p>
        </p:txBody>
      </p:sp>
    </p:spTree>
    <p:extLst>
      <p:ext uri="{BB962C8B-B14F-4D97-AF65-F5344CB8AC3E}">
        <p14:creationId xmlns:p14="http://schemas.microsoft.com/office/powerpoint/2010/main" val="15152698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hasCustomPrompt="1"/>
          </p:nvPr>
        </p:nvSpPr>
        <p:spPr>
          <a:xfrm>
            <a:off x="2952750" y="2055809"/>
            <a:ext cx="6286500" cy="1198800"/>
          </a:xfrm>
          <a:prstGeom prst="rect">
            <a:avLst/>
          </a:prstGeom>
        </p:spPr>
        <p:txBody>
          <a:bodyPr anchor="b">
            <a:normAutofit/>
          </a:bodyPr>
          <a:lstStyle>
            <a:lvl1pPr algn="ctr">
              <a:defRPr sz="5400" b="0" i="0">
                <a:solidFill>
                  <a:srgbClr val="404040"/>
                </a:solidFill>
                <a:latin typeface="+mj-lt"/>
              </a:defRPr>
            </a:lvl1pPr>
          </a:lstStyle>
          <a:p>
            <a:r>
              <a:rPr lang="es-ES" dirty="0"/>
              <a:t>Título Sección</a:t>
            </a:r>
            <a:endParaRPr lang="es-CO" dirty="0"/>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hasCustomPrompt="1"/>
          </p:nvPr>
        </p:nvSpPr>
        <p:spPr>
          <a:xfrm>
            <a:off x="2952750" y="3485204"/>
            <a:ext cx="6286500" cy="923329"/>
          </a:xfrm>
        </p:spPr>
        <p:txBody>
          <a:bodyPr>
            <a:normAutofit/>
          </a:bodyPr>
          <a:lstStyle>
            <a:lvl1pPr marL="0" indent="0" algn="ctr">
              <a:buNone/>
              <a:defRPr sz="1600" b="0" i="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Texto corto descriptivo a 2 o 3 líneas</a:t>
            </a:r>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pic>
        <p:nvPicPr>
          <p:cNvPr id="8" name="Imagen 7">
            <a:extLst>
              <a:ext uri="{FF2B5EF4-FFF2-40B4-BE49-F238E27FC236}">
                <a16:creationId xmlns:a16="http://schemas.microsoft.com/office/drawing/2014/main" id="{67667E48-074F-3A5B-4D5A-FF44A0A8CAF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054859" y="303263"/>
            <a:ext cx="855785" cy="833556"/>
          </a:xfrm>
          <a:prstGeom prst="rect">
            <a:avLst/>
          </a:prstGeom>
        </p:spPr>
      </p:pic>
      <p:cxnSp>
        <p:nvCxnSpPr>
          <p:cNvPr id="12" name="Conector recto 11">
            <a:extLst>
              <a:ext uri="{FF2B5EF4-FFF2-40B4-BE49-F238E27FC236}">
                <a16:creationId xmlns:a16="http://schemas.microsoft.com/office/drawing/2014/main" id="{B2155BAF-78AB-5279-0B38-FD10231713C4}"/>
              </a:ext>
            </a:extLst>
          </p:cNvPr>
          <p:cNvCxnSpPr>
            <a:cxnSpLocks/>
          </p:cNvCxnSpPr>
          <p:nvPr userDrawn="1"/>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0DF344DB-E4C2-6FE6-F92B-A92B5EEABF80}"/>
              </a:ext>
            </a:extLst>
          </p:cNvPr>
          <p:cNvCxnSpPr>
            <a:cxnSpLocks/>
          </p:cNvCxnSpPr>
          <p:nvPr userDrawn="1"/>
        </p:nvCxnSpPr>
        <p:spPr>
          <a:xfrm>
            <a:off x="4972228" y="3319161"/>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4502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Encabezado de sección">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D8FC3374-950A-66B0-D83C-6650387FA210}"/>
              </a:ext>
            </a:extLst>
          </p:cNvPr>
          <p:cNvPicPr>
            <a:picLocks noChangeAspect="1"/>
          </p:cNvPicPr>
          <p:nvPr userDrawn="1"/>
        </p:nvPicPr>
        <p:blipFill>
          <a:blip r:embed="rId2"/>
          <a:src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A095260C-E8AD-B240-9481-5B2FE14A606C}"/>
              </a:ext>
            </a:extLst>
          </p:cNvPr>
          <p:cNvSpPr>
            <a:spLocks noGrp="1"/>
          </p:cNvSpPr>
          <p:nvPr>
            <p:ph type="ctrTitle" hasCustomPrompt="1"/>
          </p:nvPr>
        </p:nvSpPr>
        <p:spPr>
          <a:xfrm>
            <a:off x="2952750" y="2055809"/>
            <a:ext cx="6286500" cy="1198800"/>
          </a:xfrm>
          <a:prstGeom prst="rect">
            <a:avLst/>
          </a:prstGeom>
        </p:spPr>
        <p:txBody>
          <a:bodyPr anchor="b">
            <a:normAutofit/>
          </a:bodyPr>
          <a:lstStyle>
            <a:lvl1pPr algn="ctr">
              <a:defRPr sz="5400" b="0" i="0">
                <a:solidFill>
                  <a:schemeClr val="bg2"/>
                </a:solidFill>
                <a:latin typeface="+mj-lt"/>
              </a:defRPr>
            </a:lvl1pPr>
          </a:lstStyle>
          <a:p>
            <a:r>
              <a:rPr lang="es-ES" dirty="0"/>
              <a:t>Título Sección</a:t>
            </a:r>
            <a:endParaRPr lang="es-CO" dirty="0"/>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hasCustomPrompt="1"/>
          </p:nvPr>
        </p:nvSpPr>
        <p:spPr>
          <a:xfrm>
            <a:off x="2952750" y="3485204"/>
            <a:ext cx="6286500" cy="923329"/>
          </a:xfrm>
        </p:spPr>
        <p:txBody>
          <a:bodyPr>
            <a:normAutofit/>
          </a:bodyPr>
          <a:lstStyle>
            <a:lvl1pPr marL="0" indent="0" algn="ctr">
              <a:buNone/>
              <a:defRPr sz="1600" b="0" i="0">
                <a:solidFill>
                  <a:schemeClr val="bg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Texto corto descriptivo a 2 o 3 líneas</a:t>
            </a:r>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lvl1pPr>
              <a:defRPr>
                <a:solidFill>
                  <a:schemeClr val="bg2"/>
                </a:solidFill>
              </a:defRPr>
            </a:lvl1pPr>
          </a:lstStyle>
          <a:p>
            <a:fld id="{BD986248-06F7-A441-A47A-264EBD310E11}" type="datetimeFigureOut">
              <a:rPr lang="es-CO" smtClean="0"/>
              <a:pPr/>
              <a:t>11/12/2024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lvl1pPr>
              <a:defRPr>
                <a:solidFill>
                  <a:schemeClr val="bg2"/>
                </a:solidFill>
              </a:defRPr>
            </a:lvl1p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lvl1pPr>
              <a:defRPr>
                <a:solidFill>
                  <a:schemeClr val="bg2"/>
                </a:solidFill>
              </a:defRPr>
            </a:lvl1pPr>
          </a:lstStyle>
          <a:p>
            <a:fld id="{63E15DF6-230E-2E43-B847-68755106EC6D}" type="slidenum">
              <a:rPr lang="es-CO" smtClean="0"/>
              <a:pPr/>
              <a:t>‹Nº›</a:t>
            </a:fld>
            <a:endParaRPr lang="es-CO"/>
          </a:p>
        </p:txBody>
      </p:sp>
      <p:cxnSp>
        <p:nvCxnSpPr>
          <p:cNvPr id="12" name="Conector recto 11">
            <a:extLst>
              <a:ext uri="{FF2B5EF4-FFF2-40B4-BE49-F238E27FC236}">
                <a16:creationId xmlns:a16="http://schemas.microsoft.com/office/drawing/2014/main" id="{B2155BAF-78AB-5279-0B38-FD10231713C4}"/>
              </a:ext>
            </a:extLst>
          </p:cNvPr>
          <p:cNvCxnSpPr>
            <a:cxnSpLocks/>
          </p:cNvCxnSpPr>
          <p:nvPr userDrawn="1"/>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0DF344DB-E4C2-6FE6-F92B-A92B5EEABF80}"/>
              </a:ext>
            </a:extLst>
          </p:cNvPr>
          <p:cNvCxnSpPr>
            <a:cxnSpLocks/>
          </p:cNvCxnSpPr>
          <p:nvPr userDrawn="1"/>
        </p:nvCxnSpPr>
        <p:spPr>
          <a:xfrm>
            <a:off x="4972228" y="3319161"/>
            <a:ext cx="224754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072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
        <p:nvSpPr>
          <p:cNvPr id="9" name="Marcador de texto 2">
            <a:extLst>
              <a:ext uri="{FF2B5EF4-FFF2-40B4-BE49-F238E27FC236}">
                <a16:creationId xmlns:a16="http://schemas.microsoft.com/office/drawing/2014/main" id="{D534AF56-288A-E2B8-2DBF-061EB95ACD71}"/>
              </a:ext>
            </a:extLst>
          </p:cNvPr>
          <p:cNvSpPr>
            <a:spLocks noGrp="1"/>
          </p:cNvSpPr>
          <p:nvPr>
            <p:ph idx="1"/>
          </p:nvPr>
        </p:nvSpPr>
        <p:spPr>
          <a:xfrm>
            <a:off x="456236" y="1267581"/>
            <a:ext cx="11354764" cy="490938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3" name="Imagen 1">
            <a:extLst>
              <a:ext uri="{FF2B5EF4-FFF2-40B4-BE49-F238E27FC236}">
                <a16:creationId xmlns:a16="http://schemas.microsoft.com/office/drawing/2014/main" id="{5BF6AE90-5DF7-2A79-3C26-67C60B4A4A5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19" y="317849"/>
            <a:ext cx="665281" cy="648000"/>
          </a:xfrm>
          <a:prstGeom prst="rect">
            <a:avLst/>
          </a:prstGeom>
        </p:spPr>
      </p:pic>
      <p:sp>
        <p:nvSpPr>
          <p:cNvPr id="7" name="Título 9">
            <a:extLst>
              <a:ext uri="{FF2B5EF4-FFF2-40B4-BE49-F238E27FC236}">
                <a16:creationId xmlns:a16="http://schemas.microsoft.com/office/drawing/2014/main" id="{9449B94B-6D23-59D4-493C-90149253B2A6}"/>
              </a:ext>
            </a:extLst>
          </p:cNvPr>
          <p:cNvSpPr>
            <a:spLocks noGrp="1"/>
          </p:cNvSpPr>
          <p:nvPr>
            <p:ph type="title"/>
          </p:nvPr>
        </p:nvSpPr>
        <p:spPr>
          <a:xfrm>
            <a:off x="456236" y="317849"/>
            <a:ext cx="10515599" cy="642161"/>
          </a:xfrm>
          <a:prstGeom prst="rect">
            <a:avLst/>
          </a:prstGeom>
        </p:spPr>
        <p:txBody>
          <a:bodyPr/>
          <a:lstStyle>
            <a:lvl1pPr>
              <a:defRPr>
                <a:solidFill>
                  <a:srgbClr val="404040"/>
                </a:solidFill>
              </a:defRPr>
            </a:lvl1pPr>
          </a:lstStyle>
          <a:p>
            <a:r>
              <a:rPr lang="es-MX" dirty="0"/>
              <a:t>Haz clic para modificar el estilo de título del patrón</a:t>
            </a:r>
            <a:endParaRPr lang="es-CO" dirty="0"/>
          </a:p>
        </p:txBody>
      </p:sp>
    </p:spTree>
    <p:extLst>
      <p:ext uri="{BB962C8B-B14F-4D97-AF65-F5344CB8AC3E}">
        <p14:creationId xmlns:p14="http://schemas.microsoft.com/office/powerpoint/2010/main" val="399628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456236" y="1267580"/>
            <a:ext cx="5563564" cy="4909382"/>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199" y="1267580"/>
            <a:ext cx="5638801" cy="49093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pic>
        <p:nvPicPr>
          <p:cNvPr id="2" name="Imagen 1">
            <a:extLst>
              <a:ext uri="{FF2B5EF4-FFF2-40B4-BE49-F238E27FC236}">
                <a16:creationId xmlns:a16="http://schemas.microsoft.com/office/drawing/2014/main" id="{45D01BD5-E720-BE50-A318-226118A478D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19" y="317849"/>
            <a:ext cx="665281" cy="648000"/>
          </a:xfrm>
          <a:prstGeom prst="rect">
            <a:avLst/>
          </a:prstGeom>
        </p:spPr>
      </p:pic>
      <p:sp>
        <p:nvSpPr>
          <p:cNvPr id="9" name="Título 9">
            <a:extLst>
              <a:ext uri="{FF2B5EF4-FFF2-40B4-BE49-F238E27FC236}">
                <a16:creationId xmlns:a16="http://schemas.microsoft.com/office/drawing/2014/main" id="{AB8B4ED6-FEC6-7EF5-32D8-998F2BCFDF57}"/>
              </a:ext>
            </a:extLst>
          </p:cNvPr>
          <p:cNvSpPr>
            <a:spLocks noGrp="1"/>
          </p:cNvSpPr>
          <p:nvPr>
            <p:ph type="title"/>
          </p:nvPr>
        </p:nvSpPr>
        <p:spPr>
          <a:xfrm>
            <a:off x="456236" y="317849"/>
            <a:ext cx="10515599" cy="642161"/>
          </a:xfrm>
          <a:prstGeom prst="rect">
            <a:avLst/>
          </a:prstGeom>
        </p:spPr>
        <p:txBody>
          <a:bodyPr/>
          <a:lstStyle>
            <a:lvl1pPr>
              <a:defRPr>
                <a:solidFill>
                  <a:srgbClr val="404040"/>
                </a:solidFill>
              </a:defRPr>
            </a:lvl1pPr>
          </a:lstStyle>
          <a:p>
            <a:r>
              <a:rPr lang="es-MX" dirty="0"/>
              <a:t>Haz clic para modificar el estilo de título del patrón</a:t>
            </a:r>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456236" y="1281434"/>
            <a:ext cx="5541339"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456236" y="2105346"/>
            <a:ext cx="5541339" cy="40716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199" y="1281434"/>
            <a:ext cx="5638801"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199" y="2105346"/>
            <a:ext cx="5638801" cy="40716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pic>
        <p:nvPicPr>
          <p:cNvPr id="11" name="Imagen 1">
            <a:extLst>
              <a:ext uri="{FF2B5EF4-FFF2-40B4-BE49-F238E27FC236}">
                <a16:creationId xmlns:a16="http://schemas.microsoft.com/office/drawing/2014/main" id="{74C1D3A0-6AAD-AEB4-71A6-9AC2E418B99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19" y="317849"/>
            <a:ext cx="665281" cy="648000"/>
          </a:xfrm>
          <a:prstGeom prst="rect">
            <a:avLst/>
          </a:prstGeom>
        </p:spPr>
      </p:pic>
      <p:sp>
        <p:nvSpPr>
          <p:cNvPr id="12" name="Título 9">
            <a:extLst>
              <a:ext uri="{FF2B5EF4-FFF2-40B4-BE49-F238E27FC236}">
                <a16:creationId xmlns:a16="http://schemas.microsoft.com/office/drawing/2014/main" id="{A0949C73-FCBE-0690-3C3E-B4906AE296DD}"/>
              </a:ext>
            </a:extLst>
          </p:cNvPr>
          <p:cNvSpPr>
            <a:spLocks noGrp="1"/>
          </p:cNvSpPr>
          <p:nvPr>
            <p:ph type="title"/>
          </p:nvPr>
        </p:nvSpPr>
        <p:spPr>
          <a:xfrm>
            <a:off x="456236" y="317849"/>
            <a:ext cx="10515599" cy="642161"/>
          </a:xfrm>
          <a:prstGeom prst="rect">
            <a:avLst/>
          </a:prstGeom>
        </p:spPr>
        <p:txBody>
          <a:bodyPr/>
          <a:lstStyle/>
          <a:p>
            <a:r>
              <a:rPr lang="es-MX" dirty="0"/>
              <a:t>Haz clic para modificar el estilo de título del patrón</a:t>
            </a:r>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3 Columnas">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456237" y="1281434"/>
            <a:ext cx="3617000"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456237" y="2105346"/>
            <a:ext cx="3617000" cy="40716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8130383" y="1281434"/>
            <a:ext cx="368061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8130383" y="2140331"/>
            <a:ext cx="3680617" cy="40716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
        <p:nvSpPr>
          <p:cNvPr id="11" name="Marcador de texto 2">
            <a:extLst>
              <a:ext uri="{FF2B5EF4-FFF2-40B4-BE49-F238E27FC236}">
                <a16:creationId xmlns:a16="http://schemas.microsoft.com/office/drawing/2014/main" id="{7AB63A15-EC17-444F-0B86-730D02A53FC0}"/>
              </a:ext>
            </a:extLst>
          </p:cNvPr>
          <p:cNvSpPr>
            <a:spLocks noGrp="1"/>
          </p:cNvSpPr>
          <p:nvPr>
            <p:ph type="body" idx="13"/>
          </p:nvPr>
        </p:nvSpPr>
        <p:spPr>
          <a:xfrm>
            <a:off x="4293310" y="1281434"/>
            <a:ext cx="3617000"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Marcador de contenido 3">
            <a:extLst>
              <a:ext uri="{FF2B5EF4-FFF2-40B4-BE49-F238E27FC236}">
                <a16:creationId xmlns:a16="http://schemas.microsoft.com/office/drawing/2014/main" id="{96BFF82F-929A-6A11-0EFC-46411A72B269}"/>
              </a:ext>
            </a:extLst>
          </p:cNvPr>
          <p:cNvSpPr>
            <a:spLocks noGrp="1"/>
          </p:cNvSpPr>
          <p:nvPr>
            <p:ph sz="half" idx="14"/>
          </p:nvPr>
        </p:nvSpPr>
        <p:spPr>
          <a:xfrm>
            <a:off x="4293310" y="2145829"/>
            <a:ext cx="3617000" cy="40716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15" name="Imagen 1">
            <a:extLst>
              <a:ext uri="{FF2B5EF4-FFF2-40B4-BE49-F238E27FC236}">
                <a16:creationId xmlns:a16="http://schemas.microsoft.com/office/drawing/2014/main" id="{CCE6D469-6BF5-0D06-3F24-DABB256BE67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19" y="317849"/>
            <a:ext cx="665281" cy="648000"/>
          </a:xfrm>
          <a:prstGeom prst="rect">
            <a:avLst/>
          </a:prstGeom>
        </p:spPr>
      </p:pic>
      <p:sp>
        <p:nvSpPr>
          <p:cNvPr id="16" name="Título 9">
            <a:extLst>
              <a:ext uri="{FF2B5EF4-FFF2-40B4-BE49-F238E27FC236}">
                <a16:creationId xmlns:a16="http://schemas.microsoft.com/office/drawing/2014/main" id="{134431C7-CA48-366F-9456-89CD04B9D732}"/>
              </a:ext>
            </a:extLst>
          </p:cNvPr>
          <p:cNvSpPr>
            <a:spLocks noGrp="1"/>
          </p:cNvSpPr>
          <p:nvPr>
            <p:ph type="title"/>
          </p:nvPr>
        </p:nvSpPr>
        <p:spPr>
          <a:xfrm>
            <a:off x="456236" y="317849"/>
            <a:ext cx="10515599" cy="642161"/>
          </a:xfrm>
          <a:prstGeom prst="rect">
            <a:avLst/>
          </a:prstGeom>
        </p:spPr>
        <p:txBody>
          <a:bodyPr/>
          <a:lstStyle/>
          <a:p>
            <a:r>
              <a:rPr lang="es-MX" dirty="0"/>
              <a:t>Haz clic para modificar el estilo de título del patrón</a:t>
            </a:r>
            <a:endParaRPr lang="es-CO" dirty="0"/>
          </a:p>
        </p:txBody>
      </p:sp>
    </p:spTree>
    <p:extLst>
      <p:ext uri="{BB962C8B-B14F-4D97-AF65-F5344CB8AC3E}">
        <p14:creationId xmlns:p14="http://schemas.microsoft.com/office/powerpoint/2010/main" val="387878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ación 4 Columnas">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456237" y="1281434"/>
            <a:ext cx="2634976"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456237" y="2105346"/>
            <a:ext cx="2634976" cy="40716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9129679" y="1281434"/>
            <a:ext cx="2681321"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9129679" y="2145829"/>
            <a:ext cx="2681321" cy="40716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
        <p:nvSpPr>
          <p:cNvPr id="11" name="Marcador de texto 2">
            <a:extLst>
              <a:ext uri="{FF2B5EF4-FFF2-40B4-BE49-F238E27FC236}">
                <a16:creationId xmlns:a16="http://schemas.microsoft.com/office/drawing/2014/main" id="{7AB63A15-EC17-444F-0B86-730D02A53FC0}"/>
              </a:ext>
            </a:extLst>
          </p:cNvPr>
          <p:cNvSpPr>
            <a:spLocks noGrp="1"/>
          </p:cNvSpPr>
          <p:nvPr>
            <p:ph type="body" idx="13"/>
          </p:nvPr>
        </p:nvSpPr>
        <p:spPr>
          <a:xfrm>
            <a:off x="3347384" y="1281434"/>
            <a:ext cx="2634976"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Marcador de contenido 3">
            <a:extLst>
              <a:ext uri="{FF2B5EF4-FFF2-40B4-BE49-F238E27FC236}">
                <a16:creationId xmlns:a16="http://schemas.microsoft.com/office/drawing/2014/main" id="{96BFF82F-929A-6A11-0EFC-46411A72B269}"/>
              </a:ext>
            </a:extLst>
          </p:cNvPr>
          <p:cNvSpPr>
            <a:spLocks noGrp="1"/>
          </p:cNvSpPr>
          <p:nvPr>
            <p:ph sz="half" idx="14"/>
          </p:nvPr>
        </p:nvSpPr>
        <p:spPr>
          <a:xfrm>
            <a:off x="3347384" y="2145829"/>
            <a:ext cx="2634976" cy="40716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3" name="Marcador de texto 2">
            <a:extLst>
              <a:ext uri="{FF2B5EF4-FFF2-40B4-BE49-F238E27FC236}">
                <a16:creationId xmlns:a16="http://schemas.microsoft.com/office/drawing/2014/main" id="{9A09E438-34DD-9EA0-E16C-95AF0A943CF1}"/>
              </a:ext>
            </a:extLst>
          </p:cNvPr>
          <p:cNvSpPr>
            <a:spLocks noGrp="1"/>
          </p:cNvSpPr>
          <p:nvPr>
            <p:ph type="body" idx="15"/>
          </p:nvPr>
        </p:nvSpPr>
        <p:spPr>
          <a:xfrm>
            <a:off x="6238531" y="1281434"/>
            <a:ext cx="2634976"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4" name="Marcador de contenido 3">
            <a:extLst>
              <a:ext uri="{FF2B5EF4-FFF2-40B4-BE49-F238E27FC236}">
                <a16:creationId xmlns:a16="http://schemas.microsoft.com/office/drawing/2014/main" id="{900C05C5-7015-897E-8DC9-5CDF84A9214E}"/>
              </a:ext>
            </a:extLst>
          </p:cNvPr>
          <p:cNvSpPr>
            <a:spLocks noGrp="1"/>
          </p:cNvSpPr>
          <p:nvPr>
            <p:ph sz="half" idx="16"/>
          </p:nvPr>
        </p:nvSpPr>
        <p:spPr>
          <a:xfrm>
            <a:off x="6238531" y="2145829"/>
            <a:ext cx="2634976" cy="40716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15" name="Imagen 1">
            <a:extLst>
              <a:ext uri="{FF2B5EF4-FFF2-40B4-BE49-F238E27FC236}">
                <a16:creationId xmlns:a16="http://schemas.microsoft.com/office/drawing/2014/main" id="{5ECE8E8B-BF7F-312A-7ABB-1C04FC95DA5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145719" y="317849"/>
            <a:ext cx="665281" cy="648000"/>
          </a:xfrm>
          <a:prstGeom prst="rect">
            <a:avLst/>
          </a:prstGeom>
        </p:spPr>
      </p:pic>
      <p:sp>
        <p:nvSpPr>
          <p:cNvPr id="16" name="Título 9">
            <a:extLst>
              <a:ext uri="{FF2B5EF4-FFF2-40B4-BE49-F238E27FC236}">
                <a16:creationId xmlns:a16="http://schemas.microsoft.com/office/drawing/2014/main" id="{889C26CD-2A74-0704-1A04-807405648392}"/>
              </a:ext>
            </a:extLst>
          </p:cNvPr>
          <p:cNvSpPr>
            <a:spLocks noGrp="1"/>
          </p:cNvSpPr>
          <p:nvPr>
            <p:ph type="title"/>
          </p:nvPr>
        </p:nvSpPr>
        <p:spPr>
          <a:xfrm>
            <a:off x="456236" y="317849"/>
            <a:ext cx="10515599" cy="642161"/>
          </a:xfrm>
          <a:prstGeom prst="rect">
            <a:avLst/>
          </a:prstGeom>
        </p:spPr>
        <p:txBody>
          <a:bodyPr/>
          <a:lstStyle/>
          <a:p>
            <a:r>
              <a:rPr lang="es-MX" dirty="0"/>
              <a:t>Haz clic para modificar el estilo de título del patrón</a:t>
            </a:r>
            <a:endParaRPr lang="es-CO" dirty="0"/>
          </a:p>
        </p:txBody>
      </p:sp>
    </p:spTree>
    <p:extLst>
      <p:ext uri="{BB962C8B-B14F-4D97-AF65-F5344CB8AC3E}">
        <p14:creationId xmlns:p14="http://schemas.microsoft.com/office/powerpoint/2010/main" val="2391875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325907E-C0B6-5052-5A6F-77C376B65464}"/>
              </a:ext>
            </a:extLst>
          </p:cNvPr>
          <p:cNvPicPr>
            <a:picLocks noChangeAspect="1"/>
          </p:cNvPicPr>
          <p:nvPr userDrawn="1"/>
        </p:nvPicPr>
        <p:blipFill>
          <a:blip r:embed="rId21"/>
          <a:srcRect/>
          <a:stretch/>
        </p:blipFill>
        <p:spPr>
          <a:xfrm>
            <a:off x="0" y="0"/>
            <a:ext cx="12192000" cy="6858000"/>
          </a:xfrm>
          <a:prstGeom prst="rect">
            <a:avLst/>
          </a:prstGeom>
        </p:spPr>
      </p:pic>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456237" y="1371606"/>
            <a:ext cx="11354763" cy="4805357"/>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456236" y="6356350"/>
            <a:ext cx="263497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11/12/2024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3543300" y="6356349"/>
            <a:ext cx="5105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9144000" y="6356349"/>
            <a:ext cx="2667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
        <p:nvSpPr>
          <p:cNvPr id="9" name="Marcador de título 8">
            <a:extLst>
              <a:ext uri="{FF2B5EF4-FFF2-40B4-BE49-F238E27FC236}">
                <a16:creationId xmlns:a16="http://schemas.microsoft.com/office/drawing/2014/main" id="{D028C0A0-67B7-3DA0-30C9-684438D82C99}"/>
              </a:ext>
            </a:extLst>
          </p:cNvPr>
          <p:cNvSpPr>
            <a:spLocks noGrp="1"/>
          </p:cNvSpPr>
          <p:nvPr>
            <p:ph type="title"/>
          </p:nvPr>
        </p:nvSpPr>
        <p:spPr>
          <a:xfrm>
            <a:off x="433753" y="365125"/>
            <a:ext cx="10515600" cy="640800"/>
          </a:xfrm>
          <a:prstGeom prst="rect">
            <a:avLst/>
          </a:prstGeom>
        </p:spPr>
        <p:txBody>
          <a:bodyPr anchor="ctr" anchorCtr="0">
            <a:normAutofit fontScale="85000" lnSpcReduction="10000"/>
          </a:bodyPr>
          <a:lstStyle/>
          <a:p>
            <a:pPr marL="0" lvl="0"/>
            <a:r>
              <a:rPr lang="es-MX" dirty="0"/>
              <a:t>Haz clic para modificar el estilo de título del patrón</a:t>
            </a:r>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73" r:id="rId1"/>
    <p:sldLayoutId id="2147483695" r:id="rId2"/>
    <p:sldLayoutId id="2147483649" r:id="rId3"/>
    <p:sldLayoutId id="2147483705" r:id="rId4"/>
    <p:sldLayoutId id="2147483675" r:id="rId5"/>
    <p:sldLayoutId id="2147483652" r:id="rId6"/>
    <p:sldLayoutId id="2147483653" r:id="rId7"/>
    <p:sldLayoutId id="2147483694" r:id="rId8"/>
    <p:sldLayoutId id="2147483696" r:id="rId9"/>
    <p:sldLayoutId id="2147483654" r:id="rId10"/>
    <p:sldLayoutId id="2147483700" r:id="rId11"/>
    <p:sldLayoutId id="2147483701" r:id="rId12"/>
    <p:sldLayoutId id="2147483702" r:id="rId13"/>
    <p:sldLayoutId id="2147483703" r:id="rId14"/>
    <p:sldLayoutId id="2147483704" r:id="rId15"/>
    <p:sldLayoutId id="2147483699" r:id="rId16"/>
    <p:sldLayoutId id="2147483655" r:id="rId17"/>
    <p:sldLayoutId id="2147483666" r:id="rId18"/>
    <p:sldLayoutId id="2147483676" r:id="rId19"/>
  </p:sldLayoutIdLst>
  <p:txStyles>
    <p:titleStyle>
      <a:lvl1pPr algn="l" defTabSz="914400" rtl="0" eaLnBrk="1" latinLnBrk="0" hangingPunct="1">
        <a:lnSpc>
          <a:spcPct val="90000"/>
        </a:lnSpc>
        <a:spcBef>
          <a:spcPct val="0"/>
        </a:spcBef>
        <a:buNone/>
        <a:defRPr lang="es-CO" sz="3600" b="0" i="0" kern="1200" smtClean="0">
          <a:solidFill>
            <a:srgbClr val="404040"/>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itchFamily="2" charset="2"/>
        <a:buChar char="§"/>
        <a:defRPr sz="2400" kern="1200">
          <a:solidFill>
            <a:srgbClr val="5D5D5D"/>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rgbClr val="5D5D5D"/>
          </a:solidFill>
          <a:latin typeface="+mn-lt"/>
          <a:ea typeface="+mn-ea"/>
          <a:cs typeface="+mn-cs"/>
        </a:defRPr>
      </a:lvl2pPr>
      <a:lvl3pPr marL="1143000" indent="-228600" algn="l" defTabSz="914400" rtl="0" eaLnBrk="1" latinLnBrk="0" hangingPunct="1">
        <a:lnSpc>
          <a:spcPct val="90000"/>
        </a:lnSpc>
        <a:spcBef>
          <a:spcPts val="500"/>
        </a:spcBef>
        <a:buClr>
          <a:schemeClr val="accent3"/>
        </a:buClr>
        <a:buFont typeface="Wingdings" pitchFamily="2" charset="2"/>
        <a:buChar char="§"/>
        <a:defRPr sz="1800" kern="1200">
          <a:solidFill>
            <a:srgbClr val="5D5D5D"/>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panose="020B0604020202020204" pitchFamily="34" charset="0"/>
        <a:buChar char="•"/>
        <a:defRPr sz="1600" kern="1200">
          <a:solidFill>
            <a:srgbClr val="5D5D5D"/>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Arial" panose="020B0604020202020204" pitchFamily="34" charset="0"/>
        <a:buChar char="•"/>
        <a:defRPr sz="1600" kern="1200">
          <a:solidFill>
            <a:srgbClr val="5D5D5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297171" y="3693898"/>
            <a:ext cx="9706108" cy="995209"/>
          </a:xfrm>
          <a:prstGeom prst="rect">
            <a:avLst/>
          </a:prstGeom>
          <a:noFill/>
        </p:spPr>
        <p:txBody>
          <a:bodyPr wrap="square" rtlCol="0">
            <a:spAutoFit/>
          </a:bodyPr>
          <a:lstStyle/>
          <a:p>
            <a:pPr algn="ctr"/>
            <a:r>
              <a:rPr lang="es-ES" sz="5867" b="1" dirty="0">
                <a:solidFill>
                  <a:schemeClr val="bg1"/>
                </a:solidFill>
              </a:rPr>
              <a:t>En breve iniciamos</a:t>
            </a:r>
          </a:p>
        </p:txBody>
      </p:sp>
      <p:sp>
        <p:nvSpPr>
          <p:cNvPr id="5" name="Rectángulo 4">
            <a:extLst>
              <a:ext uri="{FF2B5EF4-FFF2-40B4-BE49-F238E27FC236}">
                <a16:creationId xmlns:a16="http://schemas.microsoft.com/office/drawing/2014/main" id="{12C870D3-A7E9-49C8-83FF-A1920C1BDBCD}"/>
              </a:ext>
            </a:extLst>
          </p:cNvPr>
          <p:cNvSpPr/>
          <p:nvPr/>
        </p:nvSpPr>
        <p:spPr>
          <a:xfrm>
            <a:off x="5489418" y="3632939"/>
            <a:ext cx="1343773" cy="60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400">
              <a:highlight>
                <a:srgbClr val="000000"/>
              </a:highlight>
            </a:endParaRPr>
          </a:p>
        </p:txBody>
      </p:sp>
      <p:pic>
        <p:nvPicPr>
          <p:cNvPr id="6" name="Gráfico 5" descr="reloj de arena 60%">
            <a:extLst>
              <a:ext uri="{FF2B5EF4-FFF2-40B4-BE49-F238E27FC236}">
                <a16:creationId xmlns:a16="http://schemas.microsoft.com/office/drawing/2014/main" id="{39C811EB-6200-43E6-B8B0-72DF9E372E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3191" y="1989000"/>
            <a:ext cx="1440000" cy="1440000"/>
          </a:xfrm>
          <a:prstGeom prst="rect">
            <a:avLst/>
          </a:prstGeom>
        </p:spPr>
      </p:pic>
    </p:spTree>
    <p:extLst>
      <p:ext uri="{BB962C8B-B14F-4D97-AF65-F5344CB8AC3E}">
        <p14:creationId xmlns:p14="http://schemas.microsoft.com/office/powerpoint/2010/main" val="24101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8" presetClass="emph" presetSubtype="0" repeatCount="indefinite" fill="hold" nodeType="afterEffect">
                                  <p:stCondLst>
                                    <p:cond delay="0"/>
                                  </p:stCondLst>
                                  <p:childTnLst>
                                    <p:animRot by="21600000">
                                      <p:cBhvr>
                                        <p:cTn id="9"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EEBB9-4E4F-4D29-AA29-F9E67F032A7D}"/>
              </a:ext>
            </a:extLst>
          </p:cNvPr>
          <p:cNvSpPr>
            <a:spLocks noGrp="1"/>
          </p:cNvSpPr>
          <p:nvPr>
            <p:ph type="title"/>
          </p:nvPr>
        </p:nvSpPr>
        <p:spPr>
          <a:xfrm>
            <a:off x="446905" y="532453"/>
            <a:ext cx="10544556" cy="353955"/>
          </a:xfrm>
        </p:spPr>
        <p:txBody>
          <a:bodyPr>
            <a:noAutofit/>
          </a:bodyPr>
          <a:lstStyle/>
          <a:p>
            <a:pPr algn="ctr"/>
            <a:r>
              <a:rPr lang="es-ES" sz="4000" dirty="0"/>
              <a:t>Impacto Social</a:t>
            </a:r>
          </a:p>
        </p:txBody>
      </p:sp>
      <p:sp>
        <p:nvSpPr>
          <p:cNvPr id="3" name="Rectángulo 2">
            <a:extLst>
              <a:ext uri="{FF2B5EF4-FFF2-40B4-BE49-F238E27FC236}">
                <a16:creationId xmlns:a16="http://schemas.microsoft.com/office/drawing/2014/main" id="{82E380D1-32BE-4DF9-880A-0896C19DA93C}"/>
              </a:ext>
            </a:extLst>
          </p:cNvPr>
          <p:cNvSpPr/>
          <p:nvPr/>
        </p:nvSpPr>
        <p:spPr>
          <a:xfrm>
            <a:off x="1688599" y="1416419"/>
            <a:ext cx="8814802" cy="3108543"/>
          </a:xfrm>
          <a:prstGeom prst="rect">
            <a:avLst/>
          </a:prstGeom>
        </p:spPr>
        <p:txBody>
          <a:bodyPr wrap="square">
            <a:spAutoFit/>
          </a:bodyPr>
          <a:lstStyle/>
          <a:p>
            <a:r>
              <a:rPr lang="es-ES" sz="2800" dirty="0">
                <a:latin typeface="Calibri" panose="020F0502020204030204" pitchFamily="34" charset="0"/>
                <a:cs typeface="Calibri" panose="020F0502020204030204" pitchFamily="34" charset="0"/>
              </a:rPr>
              <a:t>La aplicación "Solidarity Nest" mejorará la visibilidad de los animales en adopción y apadrinamiento, facilitando que encuentren hogares responsables y padrinos comprometidos. Además, fomentará una mayor conciencia sobre la tenencia responsable de mascotas y el cuidado del medio ambiente, movilizando a la comunidad a participar activamente en el bienestar animal.</a:t>
            </a:r>
          </a:p>
        </p:txBody>
      </p:sp>
    </p:spTree>
    <p:extLst>
      <p:ext uri="{BB962C8B-B14F-4D97-AF65-F5344CB8AC3E}">
        <p14:creationId xmlns:p14="http://schemas.microsoft.com/office/powerpoint/2010/main" val="3249171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Marcador de texto 11">
            <a:extLst>
              <a:ext uri="{FF2B5EF4-FFF2-40B4-BE49-F238E27FC236}">
                <a16:creationId xmlns:a16="http://schemas.microsoft.com/office/drawing/2014/main" id="{4BEAF946-F684-9225-D885-2F352E68A485}"/>
              </a:ext>
            </a:extLst>
          </p:cNvPr>
          <p:cNvSpPr txBox="1">
            <a:spLocks/>
          </p:cNvSpPr>
          <p:nvPr/>
        </p:nvSpPr>
        <p:spPr>
          <a:xfrm>
            <a:off x="362557" y="4171550"/>
            <a:ext cx="4326439" cy="98800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s-CO" sz="1000"/>
          </a:p>
        </p:txBody>
      </p:sp>
      <p:sp>
        <p:nvSpPr>
          <p:cNvPr id="34" name="Marcador de texto 14">
            <a:extLst>
              <a:ext uri="{FF2B5EF4-FFF2-40B4-BE49-F238E27FC236}">
                <a16:creationId xmlns:a16="http://schemas.microsoft.com/office/drawing/2014/main" id="{A487767E-9D9F-2823-2A53-6C85EAE68C74}"/>
              </a:ext>
            </a:extLst>
          </p:cNvPr>
          <p:cNvSpPr txBox="1">
            <a:spLocks/>
          </p:cNvSpPr>
          <p:nvPr/>
        </p:nvSpPr>
        <p:spPr>
          <a:xfrm>
            <a:off x="1555170" y="4347428"/>
            <a:ext cx="4326439" cy="6972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a:buFont typeface="Arial" panose="020B0604020202020204" pitchFamily="34" charset="0"/>
              <a:buChar char="•"/>
            </a:pPr>
            <a:endParaRPr lang="es-CO" sz="1200"/>
          </a:p>
        </p:txBody>
      </p:sp>
      <p:sp>
        <p:nvSpPr>
          <p:cNvPr id="45" name="Marcador de texto 11">
            <a:extLst>
              <a:ext uri="{FF2B5EF4-FFF2-40B4-BE49-F238E27FC236}">
                <a16:creationId xmlns:a16="http://schemas.microsoft.com/office/drawing/2014/main" id="{F11AE2AF-6B20-2B17-5E18-614CD31E1C9C}"/>
              </a:ext>
            </a:extLst>
          </p:cNvPr>
          <p:cNvSpPr txBox="1">
            <a:spLocks/>
          </p:cNvSpPr>
          <p:nvPr/>
        </p:nvSpPr>
        <p:spPr>
          <a:xfrm>
            <a:off x="4474781" y="3929952"/>
            <a:ext cx="2700338" cy="98800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s-CO" sz="1000"/>
          </a:p>
        </p:txBody>
      </p:sp>
      <p:sp>
        <p:nvSpPr>
          <p:cNvPr id="46" name="Marcador de texto 14">
            <a:extLst>
              <a:ext uri="{FF2B5EF4-FFF2-40B4-BE49-F238E27FC236}">
                <a16:creationId xmlns:a16="http://schemas.microsoft.com/office/drawing/2014/main" id="{72987F0B-DA93-E568-A437-114F73DA890D}"/>
              </a:ext>
            </a:extLst>
          </p:cNvPr>
          <p:cNvSpPr txBox="1">
            <a:spLocks/>
          </p:cNvSpPr>
          <p:nvPr/>
        </p:nvSpPr>
        <p:spPr>
          <a:xfrm>
            <a:off x="7602490" y="4347428"/>
            <a:ext cx="4326439" cy="69721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a:buFont typeface="Arial" panose="020B0604020202020204" pitchFamily="34" charset="0"/>
              <a:buChar char="•"/>
            </a:pPr>
            <a:endParaRPr lang="es-CO" sz="1200"/>
          </a:p>
        </p:txBody>
      </p:sp>
      <p:sp>
        <p:nvSpPr>
          <p:cNvPr id="4" name="CuadroTexto 3">
            <a:extLst>
              <a:ext uri="{FF2B5EF4-FFF2-40B4-BE49-F238E27FC236}">
                <a16:creationId xmlns:a16="http://schemas.microsoft.com/office/drawing/2014/main" id="{FA399E20-C85E-4ABB-87E7-28482B53DAF5}"/>
              </a:ext>
            </a:extLst>
          </p:cNvPr>
          <p:cNvSpPr txBox="1"/>
          <p:nvPr/>
        </p:nvSpPr>
        <p:spPr>
          <a:xfrm>
            <a:off x="2615895" y="427879"/>
            <a:ext cx="5523722" cy="707886"/>
          </a:xfrm>
          <a:prstGeom prst="rect">
            <a:avLst/>
          </a:prstGeom>
          <a:noFill/>
        </p:spPr>
        <p:txBody>
          <a:bodyPr wrap="square" rtlCol="0">
            <a:spAutoFit/>
          </a:bodyPr>
          <a:lstStyle/>
          <a:p>
            <a:pPr algn="ctr"/>
            <a:r>
              <a:rPr lang="es-ES" sz="4000" b="1" dirty="0">
                <a:latin typeface="Times New Roman" panose="02020603050405020304" pitchFamily="18" charset="0"/>
                <a:cs typeface="Times New Roman" panose="02020603050405020304" pitchFamily="18" charset="0"/>
              </a:rPr>
              <a:t>Impacto Económico</a:t>
            </a:r>
          </a:p>
        </p:txBody>
      </p:sp>
      <p:sp>
        <p:nvSpPr>
          <p:cNvPr id="5" name="Rectángulo 4">
            <a:extLst>
              <a:ext uri="{FF2B5EF4-FFF2-40B4-BE49-F238E27FC236}">
                <a16:creationId xmlns:a16="http://schemas.microsoft.com/office/drawing/2014/main" id="{DE5E0BFD-8B9B-424F-869C-5E992DE99BE2}"/>
              </a:ext>
            </a:extLst>
          </p:cNvPr>
          <p:cNvSpPr/>
          <p:nvPr/>
        </p:nvSpPr>
        <p:spPr>
          <a:xfrm>
            <a:off x="1555170" y="1716700"/>
            <a:ext cx="8890518" cy="2677656"/>
          </a:xfrm>
          <a:prstGeom prst="rect">
            <a:avLst/>
          </a:prstGeom>
        </p:spPr>
        <p:txBody>
          <a:bodyPr wrap="square">
            <a:spAutoFit/>
          </a:bodyPr>
          <a:lstStyle/>
          <a:p>
            <a:r>
              <a:rPr lang="es-ES" sz="2800" dirty="0">
                <a:latin typeface="Calibri" panose="020F0502020204030204" pitchFamily="34" charset="0"/>
                <a:cs typeface="Calibri" panose="020F0502020204030204" pitchFamily="34" charset="0"/>
              </a:rPr>
              <a:t>La digitalización de los procesos optimizará los recursos de la fundación, reduciendo costos operativos y mejorando la eficiencia. A través de un mayor alcance digital, se incrementarán las oportunidades de donaciones y colaboraciones, asegurando una mayor sostenibilidad económica para la fundación.</a:t>
            </a:r>
          </a:p>
        </p:txBody>
      </p:sp>
    </p:spTree>
    <p:extLst>
      <p:ext uri="{BB962C8B-B14F-4D97-AF65-F5344CB8AC3E}">
        <p14:creationId xmlns:p14="http://schemas.microsoft.com/office/powerpoint/2010/main" val="3809766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7A83B26-1FAB-4DE5-8A48-DE843050A50D}"/>
              </a:ext>
            </a:extLst>
          </p:cNvPr>
          <p:cNvSpPr txBox="1"/>
          <p:nvPr/>
        </p:nvSpPr>
        <p:spPr>
          <a:xfrm>
            <a:off x="3433665" y="401216"/>
            <a:ext cx="5113176" cy="646331"/>
          </a:xfrm>
          <a:prstGeom prst="rect">
            <a:avLst/>
          </a:prstGeom>
          <a:noFill/>
        </p:spPr>
        <p:txBody>
          <a:bodyPr wrap="square" rtlCol="0">
            <a:spAutoFit/>
          </a:bodyPr>
          <a:lstStyle/>
          <a:p>
            <a:pPr algn="ctr"/>
            <a:r>
              <a:rPr lang="es-ES" sz="3600" b="1" dirty="0">
                <a:latin typeface="Times New Roman" panose="02020603050405020304" pitchFamily="18" charset="0"/>
                <a:cs typeface="Times New Roman" panose="02020603050405020304" pitchFamily="18" charset="0"/>
              </a:rPr>
              <a:t>Impacto Tecnológico</a:t>
            </a:r>
          </a:p>
        </p:txBody>
      </p:sp>
      <p:sp>
        <p:nvSpPr>
          <p:cNvPr id="3" name="Rectángulo 2">
            <a:extLst>
              <a:ext uri="{FF2B5EF4-FFF2-40B4-BE49-F238E27FC236}">
                <a16:creationId xmlns:a16="http://schemas.microsoft.com/office/drawing/2014/main" id="{8C3AA0FF-1042-48EC-B6DB-109F0FAFE31C}"/>
              </a:ext>
            </a:extLst>
          </p:cNvPr>
          <p:cNvSpPr/>
          <p:nvPr/>
        </p:nvSpPr>
        <p:spPr>
          <a:xfrm>
            <a:off x="2371530" y="1368309"/>
            <a:ext cx="8274699" cy="3108543"/>
          </a:xfrm>
          <a:prstGeom prst="rect">
            <a:avLst/>
          </a:prstGeom>
        </p:spPr>
        <p:txBody>
          <a:bodyPr wrap="square">
            <a:spAutoFit/>
          </a:bodyPr>
          <a:lstStyle/>
          <a:p>
            <a:r>
              <a:rPr lang="es-ES" sz="2800" dirty="0">
                <a:latin typeface="Calibri" panose="020F0502020204030204" pitchFamily="34" charset="0"/>
                <a:cs typeface="Calibri" panose="020F0502020204030204" pitchFamily="34" charset="0"/>
              </a:rPr>
              <a:t>La implementación de la aplicación representará un avance tecnológico para la fundación, permitiendo la centralización de datos y la optimización de los procesos de gestión. Además, el uso de la nube garantizará accesibilidad, escalabilidad y seguridad, facilitando el crecimiento de la fundación y su impacto en la comunidad.</a:t>
            </a:r>
          </a:p>
        </p:txBody>
      </p:sp>
    </p:spTree>
    <p:extLst>
      <p:ext uri="{BB962C8B-B14F-4D97-AF65-F5344CB8AC3E}">
        <p14:creationId xmlns:p14="http://schemas.microsoft.com/office/powerpoint/2010/main" val="22724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2BADD45-2AA7-4497-B0D1-E4B7BCFA14FA}"/>
              </a:ext>
            </a:extLst>
          </p:cNvPr>
          <p:cNvPicPr>
            <a:picLocks noChangeAspect="1"/>
          </p:cNvPicPr>
          <p:nvPr/>
        </p:nvPicPr>
        <p:blipFill>
          <a:blip r:embed="rId2"/>
          <a:stretch>
            <a:fillRect/>
          </a:stretch>
        </p:blipFill>
        <p:spPr>
          <a:xfrm>
            <a:off x="1389467" y="510400"/>
            <a:ext cx="8528973" cy="5405256"/>
          </a:xfrm>
          <a:prstGeom prst="rect">
            <a:avLst/>
          </a:prstGeom>
        </p:spPr>
      </p:pic>
    </p:spTree>
    <p:extLst>
      <p:ext uri="{BB962C8B-B14F-4D97-AF65-F5344CB8AC3E}">
        <p14:creationId xmlns:p14="http://schemas.microsoft.com/office/powerpoint/2010/main" val="2701545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2DA3844-8DCF-4881-AC04-F368A061855D}"/>
              </a:ext>
            </a:extLst>
          </p:cNvPr>
          <p:cNvPicPr>
            <a:picLocks noChangeAspect="1"/>
          </p:cNvPicPr>
          <p:nvPr/>
        </p:nvPicPr>
        <p:blipFill>
          <a:blip r:embed="rId2"/>
          <a:stretch>
            <a:fillRect/>
          </a:stretch>
        </p:blipFill>
        <p:spPr>
          <a:xfrm>
            <a:off x="1725370" y="85002"/>
            <a:ext cx="7819846" cy="6501384"/>
          </a:xfrm>
          <a:prstGeom prst="rect">
            <a:avLst/>
          </a:prstGeom>
        </p:spPr>
      </p:pic>
    </p:spTree>
    <p:extLst>
      <p:ext uri="{BB962C8B-B14F-4D97-AF65-F5344CB8AC3E}">
        <p14:creationId xmlns:p14="http://schemas.microsoft.com/office/powerpoint/2010/main" val="380450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5CB2402-7555-49AF-9F74-B4D06F298526}"/>
              </a:ext>
            </a:extLst>
          </p:cNvPr>
          <p:cNvPicPr>
            <a:picLocks noChangeAspect="1"/>
          </p:cNvPicPr>
          <p:nvPr/>
        </p:nvPicPr>
        <p:blipFill>
          <a:blip r:embed="rId2"/>
          <a:stretch>
            <a:fillRect/>
          </a:stretch>
        </p:blipFill>
        <p:spPr>
          <a:xfrm>
            <a:off x="1930642" y="548404"/>
            <a:ext cx="7204026" cy="5929141"/>
          </a:xfrm>
          <a:prstGeom prst="rect">
            <a:avLst/>
          </a:prstGeom>
        </p:spPr>
      </p:pic>
    </p:spTree>
    <p:extLst>
      <p:ext uri="{BB962C8B-B14F-4D97-AF65-F5344CB8AC3E}">
        <p14:creationId xmlns:p14="http://schemas.microsoft.com/office/powerpoint/2010/main" val="1462448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2611C0B-ACE1-4C6E-BFDC-35FC633F2EA3}"/>
              </a:ext>
            </a:extLst>
          </p:cNvPr>
          <p:cNvPicPr>
            <a:picLocks noChangeAspect="1"/>
          </p:cNvPicPr>
          <p:nvPr/>
        </p:nvPicPr>
        <p:blipFill>
          <a:blip r:embed="rId2"/>
          <a:stretch>
            <a:fillRect/>
          </a:stretch>
        </p:blipFill>
        <p:spPr>
          <a:xfrm>
            <a:off x="2119216" y="949778"/>
            <a:ext cx="7505700" cy="4305300"/>
          </a:xfrm>
          <a:prstGeom prst="rect">
            <a:avLst/>
          </a:prstGeom>
        </p:spPr>
      </p:pic>
    </p:spTree>
    <p:extLst>
      <p:ext uri="{BB962C8B-B14F-4D97-AF65-F5344CB8AC3E}">
        <p14:creationId xmlns:p14="http://schemas.microsoft.com/office/powerpoint/2010/main" val="114597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6593AC8-0EFA-46E4-B278-6159FF65B629}"/>
              </a:ext>
            </a:extLst>
          </p:cNvPr>
          <p:cNvPicPr>
            <a:picLocks noChangeAspect="1"/>
          </p:cNvPicPr>
          <p:nvPr/>
        </p:nvPicPr>
        <p:blipFill>
          <a:blip r:embed="rId2"/>
          <a:stretch>
            <a:fillRect/>
          </a:stretch>
        </p:blipFill>
        <p:spPr>
          <a:xfrm>
            <a:off x="1846668" y="723852"/>
            <a:ext cx="7847837" cy="5025917"/>
          </a:xfrm>
          <a:prstGeom prst="rect">
            <a:avLst/>
          </a:prstGeom>
        </p:spPr>
      </p:pic>
    </p:spTree>
    <p:extLst>
      <p:ext uri="{BB962C8B-B14F-4D97-AF65-F5344CB8AC3E}">
        <p14:creationId xmlns:p14="http://schemas.microsoft.com/office/powerpoint/2010/main" val="387963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DC0C337-DCC2-4763-BCBA-937FE3D46D88}"/>
              </a:ext>
            </a:extLst>
          </p:cNvPr>
          <p:cNvPicPr>
            <a:picLocks noChangeAspect="1"/>
          </p:cNvPicPr>
          <p:nvPr/>
        </p:nvPicPr>
        <p:blipFill>
          <a:blip r:embed="rId2"/>
          <a:stretch>
            <a:fillRect/>
          </a:stretch>
        </p:blipFill>
        <p:spPr>
          <a:xfrm>
            <a:off x="2284152" y="869982"/>
            <a:ext cx="7343775" cy="4352925"/>
          </a:xfrm>
          <a:prstGeom prst="rect">
            <a:avLst/>
          </a:prstGeom>
        </p:spPr>
      </p:pic>
    </p:spTree>
    <p:extLst>
      <p:ext uri="{BB962C8B-B14F-4D97-AF65-F5344CB8AC3E}">
        <p14:creationId xmlns:p14="http://schemas.microsoft.com/office/powerpoint/2010/main" val="1890388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8896B45-E306-44B6-9806-C5E25285CD0D}"/>
              </a:ext>
            </a:extLst>
          </p:cNvPr>
          <p:cNvSpPr>
            <a:spLocks noGrp="1"/>
          </p:cNvSpPr>
          <p:nvPr>
            <p:ph type="title"/>
          </p:nvPr>
        </p:nvSpPr>
        <p:spPr/>
        <p:txBody>
          <a:bodyPr>
            <a:noAutofit/>
          </a:bodyPr>
          <a:lstStyle/>
          <a:p>
            <a:pPr algn="ctr"/>
            <a:r>
              <a:rPr lang="es-ES" sz="4400" dirty="0">
                <a:latin typeface="Times New Roman" panose="02020603050405020304" pitchFamily="18" charset="0"/>
                <a:cs typeface="Times New Roman" panose="02020603050405020304" pitchFamily="18" charset="0"/>
              </a:rPr>
              <a:t>Modelo Entidad Relación </a:t>
            </a:r>
          </a:p>
        </p:txBody>
      </p:sp>
      <p:pic>
        <p:nvPicPr>
          <p:cNvPr id="5" name="Imagen 4">
            <a:extLst>
              <a:ext uri="{FF2B5EF4-FFF2-40B4-BE49-F238E27FC236}">
                <a16:creationId xmlns:a16="http://schemas.microsoft.com/office/drawing/2014/main" id="{FD44E8BE-3169-4D4A-862C-1EB7B1518DBD}"/>
              </a:ext>
            </a:extLst>
          </p:cNvPr>
          <p:cNvPicPr>
            <a:picLocks noChangeAspect="1"/>
          </p:cNvPicPr>
          <p:nvPr/>
        </p:nvPicPr>
        <p:blipFill>
          <a:blip r:embed="rId2"/>
          <a:stretch>
            <a:fillRect/>
          </a:stretch>
        </p:blipFill>
        <p:spPr>
          <a:xfrm>
            <a:off x="816078" y="1183233"/>
            <a:ext cx="10363200" cy="5189593"/>
          </a:xfrm>
          <a:prstGeom prst="rect">
            <a:avLst/>
          </a:prstGeom>
        </p:spPr>
      </p:pic>
    </p:spTree>
    <p:extLst>
      <p:ext uri="{BB962C8B-B14F-4D97-AF65-F5344CB8AC3E}">
        <p14:creationId xmlns:p14="http://schemas.microsoft.com/office/powerpoint/2010/main" val="221804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618DD-8D1F-1C9A-C06F-0CEC77B75027}"/>
              </a:ext>
            </a:extLst>
          </p:cNvPr>
          <p:cNvSpPr>
            <a:spLocks noGrp="1"/>
          </p:cNvSpPr>
          <p:nvPr>
            <p:ph type="title"/>
          </p:nvPr>
        </p:nvSpPr>
        <p:spPr/>
        <p:txBody>
          <a:bodyPr>
            <a:normAutofit fontScale="90000"/>
          </a:bodyPr>
          <a:lstStyle/>
          <a:p>
            <a:r>
              <a:rPr lang="es-ES" sz="4800" dirty="0">
                <a:latin typeface="Times New Roman" panose="02020603050405020304" pitchFamily="18" charset="0"/>
                <a:cs typeface="Times New Roman" panose="02020603050405020304" pitchFamily="18" charset="0"/>
              </a:rPr>
              <a:t>Web App para la gestión de recursos para la fundación protectora de animales y medio ambiente mi mejor amigo.</a:t>
            </a:r>
            <a:endParaRPr lang="es-CO"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303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166269E-8679-413E-808D-97D8DE35603D}"/>
              </a:ext>
            </a:extLst>
          </p:cNvPr>
          <p:cNvSpPr>
            <a:spLocks noGrp="1"/>
          </p:cNvSpPr>
          <p:nvPr>
            <p:ph type="title"/>
          </p:nvPr>
        </p:nvSpPr>
        <p:spPr>
          <a:xfrm>
            <a:off x="830263" y="806450"/>
            <a:ext cx="10599737" cy="5267325"/>
          </a:xfrm>
          <a:prstGeom prst="rect">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marL="63500">
              <a:spcBef>
                <a:spcPts val="5"/>
              </a:spcBef>
              <a:spcAft>
                <a:spcPts val="0"/>
              </a:spcAft>
            </a:pPr>
            <a:r>
              <a:rPr lang="es-ES" sz="1800" dirty="0">
                <a:latin typeface="Calibri" panose="020F0502020204030204" pitchFamily="34" charset="0"/>
                <a:ea typeface="Arial MT"/>
                <a:cs typeface="Calibri" panose="020F0502020204030204" pitchFamily="34" charset="0"/>
              </a:rPr>
              <a:t>Descripción</a:t>
            </a:r>
            <a:r>
              <a:rPr lang="es-ES" sz="1800" spc="-10" dirty="0">
                <a:latin typeface="Calibri" panose="020F0502020204030204" pitchFamily="34" charset="0"/>
                <a:ea typeface="Arial MT"/>
                <a:cs typeface="Calibri" panose="020F0502020204030204" pitchFamily="34" charset="0"/>
              </a:rPr>
              <a:t> </a:t>
            </a:r>
            <a:r>
              <a:rPr lang="es-ES" sz="1800" dirty="0">
                <a:latin typeface="Calibri" panose="020F0502020204030204" pitchFamily="34" charset="0"/>
                <a:ea typeface="Arial MT"/>
                <a:cs typeface="Calibri" panose="020F0502020204030204" pitchFamily="34" charset="0"/>
              </a:rPr>
              <a:t>del</a:t>
            </a:r>
            <a:r>
              <a:rPr lang="es-ES" sz="1800" spc="-20" dirty="0">
                <a:latin typeface="Calibri" panose="020F0502020204030204" pitchFamily="34" charset="0"/>
                <a:ea typeface="Arial MT"/>
                <a:cs typeface="Calibri" panose="020F0502020204030204" pitchFamily="34" charset="0"/>
              </a:rPr>
              <a:t> </a:t>
            </a:r>
            <a:r>
              <a:rPr lang="es-ES" sz="1800" dirty="0">
                <a:latin typeface="Calibri" panose="020F0502020204030204" pitchFamily="34" charset="0"/>
                <a:ea typeface="Arial MT"/>
                <a:cs typeface="Calibri" panose="020F0502020204030204" pitchFamily="34" charset="0"/>
              </a:rPr>
              <a:t>proyecto</a:t>
            </a:r>
            <a:br>
              <a:rPr lang="es-ES" sz="1800" dirty="0">
                <a:latin typeface="Calibri" panose="020F0502020204030204" pitchFamily="34" charset="0"/>
                <a:ea typeface="Arial MT"/>
                <a:cs typeface="Calibri" panose="020F0502020204030204" pitchFamily="34" charset="0"/>
              </a:rPr>
            </a:br>
            <a:br>
              <a:rPr lang="es-ES" sz="1800" b="0" dirty="0">
                <a:latin typeface="Calibri" panose="020F0502020204030204" pitchFamily="34" charset="0"/>
                <a:ea typeface="Arial MT"/>
                <a:cs typeface="Calibri" panose="020F0502020204030204" pitchFamily="34" charset="0"/>
              </a:rPr>
            </a:br>
            <a:r>
              <a:rPr lang="es-ES" sz="1800" b="0" dirty="0">
                <a:latin typeface="Calibri" panose="020F0502020204030204" pitchFamily="34" charset="0"/>
                <a:ea typeface="Arial MT"/>
                <a:cs typeface="Calibri" panose="020F0502020204030204" pitchFamily="34" charset="0"/>
              </a:rPr>
              <a:t>Este</a:t>
            </a:r>
            <a:r>
              <a:rPr lang="es-ES" sz="1800" b="0" spc="-2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proyecto consiste</a:t>
            </a:r>
            <a:r>
              <a:rPr lang="es-ES" sz="1800" b="0" spc="-2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en</a:t>
            </a:r>
            <a:r>
              <a:rPr lang="es-ES" sz="1800" b="0" spc="-2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el</a:t>
            </a:r>
            <a:r>
              <a:rPr lang="es-ES" sz="1800" b="0" spc="-3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desarrollo</a:t>
            </a:r>
            <a:r>
              <a:rPr lang="es-ES" sz="1800" b="0" spc="-2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de</a:t>
            </a:r>
            <a:r>
              <a:rPr lang="es-ES" sz="1800" b="0" spc="-2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una</a:t>
            </a:r>
            <a:r>
              <a:rPr lang="es-ES" sz="1800" b="0" spc="-2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plataforma web</a:t>
            </a:r>
            <a:r>
              <a:rPr lang="es-ES" sz="1800" b="0" spc="-29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para las fundaciones de animales de Norte de Santander,</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Colombia. La plataforma servirá como un portal centralizado</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para mejorar la visibilidad de estas organizaciones y sus</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actividades,</a:t>
            </a:r>
            <a:r>
              <a:rPr lang="es-ES" sz="1800" b="0" spc="-2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facilitando</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la conexión</a:t>
            </a:r>
            <a:r>
              <a:rPr lang="es-ES" sz="1800" b="0" spc="-1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con la</a:t>
            </a:r>
            <a:r>
              <a:rPr lang="es-ES" sz="1800" b="0" spc="-1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comunidad.</a:t>
            </a:r>
            <a:br>
              <a:rPr lang="es-ES" sz="1800" b="0" dirty="0">
                <a:latin typeface="Calibri" panose="020F0502020204030204" pitchFamily="34" charset="0"/>
                <a:ea typeface="Arial MT"/>
                <a:cs typeface="Calibri" panose="020F0502020204030204" pitchFamily="34" charset="0"/>
              </a:rPr>
            </a:br>
            <a:br>
              <a:rPr lang="es-ES" sz="1800" b="0" dirty="0">
                <a:latin typeface="Calibri" panose="020F0502020204030204" pitchFamily="34" charset="0"/>
                <a:ea typeface="Arial MT"/>
                <a:cs typeface="Calibri" panose="020F0502020204030204" pitchFamily="34" charset="0"/>
              </a:rPr>
            </a:br>
            <a:br>
              <a:rPr lang="es-ES" sz="1800" b="0" dirty="0">
                <a:latin typeface="Calibri" panose="020F0502020204030204" pitchFamily="34" charset="0"/>
                <a:ea typeface="Arial MT"/>
                <a:cs typeface="Calibri" panose="020F0502020204030204" pitchFamily="34" charset="0"/>
              </a:rPr>
            </a:br>
            <a:r>
              <a:rPr lang="es-ES" sz="1800" b="0" dirty="0">
                <a:latin typeface="Calibri" panose="020F0502020204030204" pitchFamily="34" charset="0"/>
                <a:ea typeface="Arial MT"/>
                <a:cs typeface="Calibri" panose="020F0502020204030204" pitchFamily="34" charset="0"/>
              </a:rPr>
              <a:t>Ofrecerá</a:t>
            </a:r>
            <a:r>
              <a:rPr lang="es-ES" sz="1800" b="0" spc="-1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secciones</a:t>
            </a:r>
            <a:r>
              <a:rPr lang="es-ES" sz="1800" b="0" spc="-3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dedicadas</a:t>
            </a:r>
            <a:r>
              <a:rPr lang="es-ES" sz="1800" b="0" spc="-1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para</a:t>
            </a:r>
            <a:r>
              <a:rPr lang="es-ES" sz="1800" b="0" spc="-2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donaciones,</a:t>
            </a:r>
            <a:r>
              <a:rPr lang="es-ES" sz="1800" b="0" spc="-2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adopciones</a:t>
            </a:r>
            <a:r>
              <a:rPr lang="es-ES" sz="1800" b="0" spc="-1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y</a:t>
            </a:r>
            <a:r>
              <a:rPr lang="es-ES" sz="1800" b="0" spc="-29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apadrinamiento de animales, brindando a los usuarios la</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posibilidad de conocer las historias de los animales</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rescatados y cómo pueden contribuir a su bienestar. La</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plataforma buscará atraer a más donantes, adoptantes</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responsables, ayudando así a las fundaciones a obtener los</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recursos necesarios para continuar con su labor de rescate y</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cuidado</a:t>
            </a:r>
            <a:r>
              <a:rPr lang="es-ES" sz="1800" b="0" spc="-1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de</a:t>
            </a:r>
            <a:r>
              <a:rPr lang="es-ES" sz="1800" b="0" spc="-1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animales</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en</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situación</a:t>
            </a:r>
            <a:r>
              <a:rPr lang="es-ES" sz="1800" b="0" spc="-10"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de</a:t>
            </a:r>
            <a:r>
              <a:rPr lang="es-ES" sz="1800" b="0" spc="5" dirty="0">
                <a:latin typeface="Calibri" panose="020F0502020204030204" pitchFamily="34" charset="0"/>
                <a:ea typeface="Arial MT"/>
                <a:cs typeface="Calibri" panose="020F0502020204030204" pitchFamily="34" charset="0"/>
              </a:rPr>
              <a:t> </a:t>
            </a:r>
            <a:r>
              <a:rPr lang="es-ES" sz="1800" b="0" dirty="0">
                <a:latin typeface="Calibri" panose="020F0502020204030204" pitchFamily="34" charset="0"/>
                <a:ea typeface="Arial MT"/>
                <a:cs typeface="Calibri" panose="020F0502020204030204" pitchFamily="34" charset="0"/>
              </a:rPr>
              <a:t>calle.</a:t>
            </a:r>
            <a:br>
              <a:rPr lang="es-ES" sz="1800" b="0" dirty="0">
                <a:latin typeface="Calibri" panose="020F0502020204030204" pitchFamily="34" charset="0"/>
                <a:ea typeface="Arial MT"/>
                <a:cs typeface="Calibri" panose="020F0502020204030204" pitchFamily="34" charset="0"/>
              </a:rPr>
            </a:br>
            <a:endParaRPr lang="es-ES" sz="1800" b="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6667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936F5-B9F7-02A1-47AD-551C448FC493}"/>
              </a:ext>
            </a:extLst>
          </p:cNvPr>
          <p:cNvSpPr>
            <a:spLocks noGrp="1"/>
          </p:cNvSpPr>
          <p:nvPr>
            <p:ph type="ctrTitle"/>
          </p:nvPr>
        </p:nvSpPr>
        <p:spPr>
          <a:xfrm>
            <a:off x="2608620" y="-165914"/>
            <a:ext cx="6286500" cy="1198800"/>
          </a:xfrm>
        </p:spPr>
        <p:txBody>
          <a:bodyPr>
            <a:normAutofit/>
          </a:bodyPr>
          <a:lstStyle/>
          <a:p>
            <a:r>
              <a:rPr lang="es-CO" sz="4800" dirty="0">
                <a:latin typeface="Times New Roman" panose="02020603050405020304" pitchFamily="18" charset="0"/>
                <a:cs typeface="Times New Roman" panose="02020603050405020304" pitchFamily="18" charset="0"/>
              </a:rPr>
              <a:t>Problema</a:t>
            </a:r>
          </a:p>
        </p:txBody>
      </p:sp>
      <p:sp>
        <p:nvSpPr>
          <p:cNvPr id="3" name="Subtítulo 2">
            <a:extLst>
              <a:ext uri="{FF2B5EF4-FFF2-40B4-BE49-F238E27FC236}">
                <a16:creationId xmlns:a16="http://schemas.microsoft.com/office/drawing/2014/main" id="{B9962477-D668-1BF9-8B9E-AF873B0A5485}"/>
              </a:ext>
            </a:extLst>
          </p:cNvPr>
          <p:cNvSpPr>
            <a:spLocks noGrp="1"/>
          </p:cNvSpPr>
          <p:nvPr>
            <p:ph type="subTitle" idx="1"/>
          </p:nvPr>
        </p:nvSpPr>
        <p:spPr>
          <a:xfrm>
            <a:off x="974930" y="1326157"/>
            <a:ext cx="10242140" cy="4744396"/>
          </a:xfrm>
        </p:spPr>
        <p:txBody>
          <a:bodyPr>
            <a:normAutofit fontScale="92500" lnSpcReduction="10000"/>
          </a:bodyPr>
          <a:lstStyle/>
          <a:p>
            <a:r>
              <a:rPr lang="es-ES" sz="2000" dirty="0">
                <a:latin typeface="Calibri" panose="020F0502020204030204" pitchFamily="34" charset="0"/>
                <a:cs typeface="Calibri" panose="020F0502020204030204" pitchFamily="34" charset="0"/>
              </a:rPr>
              <a:t>La fundación protectora de animales y medio ambiente "Mi Mejor Amigo" enfrenta serios desafíos en la gestión de sus recursos y en la promoción de sus actividades. Actualmente, la organización carece de herramientas tecnológicas que permitan centralizar y organizar eficientemente los procesos de adopción, apadrinamiento y donación. Esto genera una gestión fragmentada, ineficaz y dependiente de métodos manuales, lo que ocasiona errores, pérdida de tiempo y dificultades para llevar un control adecuado de los recursos disponibles.</a:t>
            </a:r>
          </a:p>
          <a:p>
            <a:endParaRPr lang="es-ES" sz="2000" dirty="0">
              <a:latin typeface="Calibri" panose="020F0502020204030204" pitchFamily="34" charset="0"/>
              <a:cs typeface="Calibri" panose="020F0502020204030204" pitchFamily="34" charset="0"/>
            </a:endParaRPr>
          </a:p>
          <a:p>
            <a:r>
              <a:rPr lang="es-ES" sz="2000" dirty="0">
                <a:latin typeface="Calibri" panose="020F0502020204030204" pitchFamily="34" charset="0"/>
                <a:cs typeface="Calibri" panose="020F0502020204030204" pitchFamily="34" charset="0"/>
              </a:rPr>
              <a:t>Además, la visibilidad de los animales en adopción y apadrinamiento es limitada, lo que reduce significativamente las oportunidades de encontrar hogares responsables o padrinos comprometidos. La falta de alcance digital también afecta las donaciones, dificultando la recaudación de fondos y la obtención de recursos esenciales para el bienestar de los animales.</a:t>
            </a:r>
          </a:p>
          <a:p>
            <a:endParaRPr lang="es-ES" sz="2000" dirty="0">
              <a:latin typeface="Calibri" panose="020F0502020204030204" pitchFamily="34" charset="0"/>
              <a:cs typeface="Calibri" panose="020F0502020204030204" pitchFamily="34" charset="0"/>
            </a:endParaRPr>
          </a:p>
          <a:p>
            <a:r>
              <a:rPr lang="es-ES" sz="2000" dirty="0">
                <a:latin typeface="Calibri" panose="020F0502020204030204" pitchFamily="34" charset="0"/>
                <a:cs typeface="Calibri" panose="020F0502020204030204" pitchFamily="34" charset="0"/>
              </a:rPr>
              <a:t>Como resultado, la sobrepoblación animal en la región sigue en aumento, mientras que las capacidades operativas de la fundación están al límite. Sin una solución tecnológica que permita integrar y optimizar estos procesos, la misión de la fundación de proteger y mejorar la calidad de vida de los animales está en riesgo, limitando su impacto positivo en la comunidad y en el medio ambiente.</a:t>
            </a:r>
          </a:p>
          <a:p>
            <a:endParaRPr lang="es-CO" dirty="0"/>
          </a:p>
        </p:txBody>
      </p:sp>
    </p:spTree>
    <p:extLst>
      <p:ext uri="{BB962C8B-B14F-4D97-AF65-F5344CB8AC3E}">
        <p14:creationId xmlns:p14="http://schemas.microsoft.com/office/powerpoint/2010/main" val="3576232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3681B0-5073-B83D-B7E5-FA477A237EF2}"/>
              </a:ext>
            </a:extLst>
          </p:cNvPr>
          <p:cNvSpPr>
            <a:spLocks noGrp="1"/>
          </p:cNvSpPr>
          <p:nvPr>
            <p:ph type="title"/>
          </p:nvPr>
        </p:nvSpPr>
        <p:spPr>
          <a:xfrm>
            <a:off x="220262" y="170365"/>
            <a:ext cx="11548951" cy="6377919"/>
          </a:xfrm>
        </p:spPr>
        <p:txBody>
          <a:bodyPr>
            <a:normAutofit/>
          </a:bodyPr>
          <a:lstStyle/>
          <a:p>
            <a:pPr>
              <a:lnSpc>
                <a:spcPct val="107000"/>
              </a:lnSpc>
              <a:spcAft>
                <a:spcPts val="800"/>
              </a:spcAft>
            </a:pPr>
            <a:r>
              <a:rPr lang="es-CO" sz="4400" b="1" kern="100" dirty="0">
                <a:latin typeface="Times New Roman" panose="02020603050405020304" pitchFamily="18" charset="0"/>
                <a:ea typeface="Aptos"/>
                <a:cs typeface="Times New Roman" panose="02020603050405020304" pitchFamily="18" charset="0"/>
              </a:rPr>
              <a:t>Objetivo general:</a:t>
            </a:r>
            <a:br>
              <a:rPr lang="es-ES" sz="4400" kern="100" dirty="0">
                <a:latin typeface="Times New Roman" panose="02020603050405020304" pitchFamily="18" charset="0"/>
                <a:ea typeface="Aptos"/>
                <a:cs typeface="Times New Roman" panose="02020603050405020304" pitchFamily="18" charset="0"/>
              </a:rPr>
            </a:br>
            <a:r>
              <a:rPr lang="es-CO" sz="3200" kern="100" dirty="0">
                <a:latin typeface="Calibri" panose="020F0502020204030204" pitchFamily="34" charset="0"/>
                <a:ea typeface="Aptos"/>
                <a:cs typeface="Calibri" panose="020F0502020204030204" pitchFamily="34" charset="0"/>
              </a:rPr>
              <a:t>Desarrollar una aplicación web que facilite la gestión del apadrinamiento, adopciones y donaciones para la fundación protectora de animales y medio ambiente </a:t>
            </a:r>
            <a:r>
              <a:rPr lang="es-CO" sz="3200" i="1" kern="100" dirty="0">
                <a:latin typeface="Calibri" panose="020F0502020204030204" pitchFamily="34" charset="0"/>
                <a:ea typeface="Aptos"/>
                <a:cs typeface="Calibri" panose="020F0502020204030204" pitchFamily="34" charset="0"/>
              </a:rPr>
              <a:t>Mi Mejor Amigo</a:t>
            </a:r>
            <a:r>
              <a:rPr lang="es-CO" sz="3200" kern="100" dirty="0">
                <a:latin typeface="Calibri" panose="020F0502020204030204" pitchFamily="34" charset="0"/>
                <a:ea typeface="Aptos"/>
                <a:cs typeface="Calibri" panose="020F0502020204030204" pitchFamily="34" charset="0"/>
              </a:rPr>
              <a:t>, incorporando estrategias de gamificación que fomenten la responsabilidad y el compromiso de los usuarios hacia el bienestar animal.</a:t>
            </a:r>
            <a:br>
              <a:rPr lang="es-ES" sz="3200" kern="100" dirty="0">
                <a:latin typeface="Calibri" panose="020F0502020204030204" pitchFamily="34" charset="0"/>
                <a:ea typeface="Aptos"/>
                <a:cs typeface="Calibri" panose="020F0502020204030204" pitchFamily="34" charset="0"/>
              </a:rPr>
            </a:br>
            <a:endParaRPr lang="es-CO"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1075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EE1A8407-6DC8-4639-A5A3-0D39D8DDB0DF}"/>
              </a:ext>
            </a:extLst>
          </p:cNvPr>
          <p:cNvSpPr>
            <a:spLocks noGrp="1"/>
          </p:cNvSpPr>
          <p:nvPr>
            <p:ph idx="1"/>
          </p:nvPr>
        </p:nvSpPr>
        <p:spPr>
          <a:xfrm>
            <a:off x="418618" y="974309"/>
            <a:ext cx="11354764" cy="4909382"/>
          </a:xfrm>
        </p:spPr>
        <p:txBody>
          <a:bodyPr>
            <a:normAutofit lnSpcReduction="10000"/>
          </a:bodyPr>
          <a:lstStyle/>
          <a:p>
            <a:pPr marL="0" indent="0">
              <a:lnSpc>
                <a:spcPct val="107000"/>
              </a:lnSpc>
              <a:spcAft>
                <a:spcPts val="800"/>
              </a:spcAft>
              <a:buNone/>
            </a:pPr>
            <a:r>
              <a:rPr lang="es-CO" b="1" kern="100" dirty="0">
                <a:latin typeface="Aptos"/>
                <a:ea typeface="Aptos"/>
                <a:cs typeface="Times New Roman" panose="02020603050405020304" pitchFamily="18" charset="0"/>
              </a:rPr>
              <a:t> </a:t>
            </a:r>
            <a:r>
              <a:rPr lang="es-CO" sz="4400" b="1" kern="100" dirty="0">
                <a:latin typeface="Times New Roman" panose="02020603050405020304" pitchFamily="18" charset="0"/>
                <a:ea typeface="Aptos"/>
                <a:cs typeface="Times New Roman" panose="02020603050405020304" pitchFamily="18" charset="0"/>
              </a:rPr>
              <a:t>Objetivos específicos:</a:t>
            </a:r>
            <a:endParaRPr lang="es-ES" sz="4400" kern="100" dirty="0">
              <a:latin typeface="Times New Roman" panose="02020603050405020304" pitchFamily="18" charset="0"/>
              <a:ea typeface="Aptos"/>
              <a:cs typeface="Times New Roman" panose="02020603050405020304" pitchFamily="18" charset="0"/>
            </a:endParaRPr>
          </a:p>
          <a:p>
            <a:pPr>
              <a:lnSpc>
                <a:spcPct val="107000"/>
              </a:lnSpc>
              <a:spcAft>
                <a:spcPts val="800"/>
              </a:spcAft>
            </a:pPr>
            <a:r>
              <a:rPr lang="es-CO" kern="100" dirty="0">
                <a:latin typeface="Calibri" panose="020F0502020204030204" pitchFamily="34" charset="0"/>
                <a:ea typeface="Aptos"/>
                <a:cs typeface="Calibri" panose="020F0502020204030204" pitchFamily="34" charset="0"/>
              </a:rPr>
              <a:t>Diseñar e implementar un sistema que permita a los usuarios visualizar y gestionar un catálogo interactivo de animales disponibles para adopción y apadrinamiento, proporcionando información detallada y actualizada.</a:t>
            </a:r>
            <a:endParaRPr lang="es-ES" kern="100" dirty="0">
              <a:latin typeface="Calibri" panose="020F0502020204030204" pitchFamily="34" charset="0"/>
              <a:ea typeface="Aptos"/>
              <a:cs typeface="Calibri" panose="020F0502020204030204" pitchFamily="34" charset="0"/>
            </a:endParaRPr>
          </a:p>
          <a:p>
            <a:pPr>
              <a:lnSpc>
                <a:spcPct val="107000"/>
              </a:lnSpc>
              <a:spcAft>
                <a:spcPts val="800"/>
              </a:spcAft>
            </a:pPr>
            <a:r>
              <a:rPr lang="es-CO" kern="100" dirty="0">
                <a:latin typeface="Calibri" panose="020F0502020204030204" pitchFamily="34" charset="0"/>
                <a:ea typeface="Aptos"/>
                <a:cs typeface="Calibri" panose="020F0502020204030204" pitchFamily="34" charset="0"/>
              </a:rPr>
              <a:t>Incorporar indicadores de cuidado (alimentación, medicamentos y limpieza) como parte de una estrategia de gamificación que incentive a los padrinos a participar activamente en el bienestar de los animales.</a:t>
            </a:r>
            <a:endParaRPr lang="es-ES" kern="100" dirty="0">
              <a:latin typeface="Calibri" panose="020F0502020204030204" pitchFamily="34" charset="0"/>
              <a:ea typeface="Aptos"/>
              <a:cs typeface="Calibri" panose="020F0502020204030204" pitchFamily="34" charset="0"/>
            </a:endParaRPr>
          </a:p>
          <a:p>
            <a:pPr>
              <a:lnSpc>
                <a:spcPct val="107000"/>
              </a:lnSpc>
              <a:spcAft>
                <a:spcPts val="800"/>
              </a:spcAft>
            </a:pPr>
            <a:r>
              <a:rPr lang="es-CO" kern="100" dirty="0">
                <a:latin typeface="Calibri" panose="020F0502020204030204" pitchFamily="34" charset="0"/>
                <a:ea typeface="Aptos"/>
                <a:cs typeface="Calibri" panose="020F0502020204030204" pitchFamily="34" charset="0"/>
              </a:rPr>
              <a:t>Alojar la aplicación en un entorno en la nube para garantizar su disponibilidad, accesibilidad y escalabilidad, utilizando servicios como Railway o una plataforma similar que permita la gestión eficiente del despliegue y las actualizaciones.</a:t>
            </a:r>
            <a:endParaRPr lang="es-ES" kern="100" dirty="0">
              <a:latin typeface="Calibri" panose="020F0502020204030204" pitchFamily="34" charset="0"/>
              <a:ea typeface="Aptos"/>
              <a:cs typeface="Calibri" panose="020F0502020204030204" pitchFamily="34" charset="0"/>
            </a:endParaRPr>
          </a:p>
          <a:p>
            <a:pPr marL="0" indent="0">
              <a:buNone/>
            </a:pPr>
            <a:endParaRPr lang="es-ES" dirty="0"/>
          </a:p>
        </p:txBody>
      </p:sp>
    </p:spTree>
    <p:extLst>
      <p:ext uri="{BB962C8B-B14F-4D97-AF65-F5344CB8AC3E}">
        <p14:creationId xmlns:p14="http://schemas.microsoft.com/office/powerpoint/2010/main" val="2764064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87A1AA91-B06C-BED3-2D65-A112AEE6DB26}"/>
              </a:ext>
            </a:extLst>
          </p:cNvPr>
          <p:cNvSpPr>
            <a:spLocks noGrp="1"/>
          </p:cNvSpPr>
          <p:nvPr>
            <p:ph sz="half" idx="1"/>
          </p:nvPr>
        </p:nvSpPr>
        <p:spPr>
          <a:xfrm>
            <a:off x="532436" y="1169257"/>
            <a:ext cx="11738222" cy="4909382"/>
          </a:xfrm>
        </p:spPr>
        <p:txBody>
          <a:bodyPr>
            <a:normAutofit/>
          </a:bodyPr>
          <a:lstStyle/>
          <a:p>
            <a:pPr marL="0" indent="0">
              <a:buNone/>
            </a:pPr>
            <a:r>
              <a:rPr lang="es-ES" sz="2000" dirty="0">
                <a:latin typeface="Calibri" panose="020F0502020204030204" pitchFamily="34" charset="0"/>
                <a:cs typeface="Calibri" panose="020F0502020204030204" pitchFamily="34" charset="0"/>
              </a:rPr>
              <a:t>Solidarity Nest es una aplicación web diseñada para gestionar el apadrinamiento, adopción y donaciones en fundaciones protectoras de animales. El alcance incluye:</a:t>
            </a:r>
          </a:p>
          <a:p>
            <a:pPr marL="0" indent="0">
              <a:buNone/>
            </a:pPr>
            <a:r>
              <a:rPr lang="es-ES" sz="2000" dirty="0">
                <a:latin typeface="Calibri" panose="020F0502020204030204" pitchFamily="34" charset="0"/>
                <a:cs typeface="Calibri" panose="020F0502020204030204" pitchFamily="34" charset="0"/>
              </a:rPr>
              <a:t>1. Gestión de apadrinamientos: Los usuarios podrán seleccionar animales para apadrinar, monitoreando indicadores como alimentación, medicamentos y limpieza a través de una interfaz amigable.</a:t>
            </a:r>
          </a:p>
          <a:p>
            <a:pPr marL="0" indent="0">
              <a:buNone/>
            </a:pPr>
            <a:r>
              <a:rPr lang="es-ES" sz="2000" dirty="0">
                <a:latin typeface="Calibri" panose="020F0502020204030204" pitchFamily="34" charset="0"/>
                <a:cs typeface="Calibri" panose="020F0502020204030204" pitchFamily="34" charset="0"/>
              </a:rPr>
              <a:t>2.Catálogo de adopciones: Se mostrará un catálogo dinámico de animales disponibles para adopción, con detalles relevantes.</a:t>
            </a:r>
          </a:p>
          <a:p>
            <a:pPr marL="0" indent="0">
              <a:buNone/>
            </a:pPr>
            <a:r>
              <a:rPr lang="es-ES" sz="2000" dirty="0">
                <a:latin typeface="Calibri" panose="020F0502020204030204" pitchFamily="34" charset="0"/>
                <a:cs typeface="Calibri" panose="020F0502020204030204" pitchFamily="34" charset="0"/>
              </a:rPr>
              <a:t>3.Donaciones: Aunque aún no implementado, se prevé incorporar módulos para gestionar donaciones monetarias y en especie de forma eficiente.</a:t>
            </a:r>
          </a:p>
          <a:p>
            <a:pPr marL="0" indent="0">
              <a:buNone/>
            </a:pPr>
            <a:r>
              <a:rPr lang="es-ES" sz="2000" dirty="0">
                <a:latin typeface="Calibri" panose="020F0502020204030204" pitchFamily="34" charset="0"/>
                <a:cs typeface="Calibri" panose="020F0502020204030204" pitchFamily="34" charset="0"/>
              </a:rPr>
              <a:t>4.Gamificación: Incentivar el compromiso de los padrinos mediante estrategias de gamificación que permitan una experiencia más inmersiva y motivadora.</a:t>
            </a:r>
          </a:p>
          <a:p>
            <a:pPr marL="0" indent="0">
              <a:buNone/>
            </a:pPr>
            <a:r>
              <a:rPr lang="es-ES" sz="2000" dirty="0">
                <a:latin typeface="Calibri" panose="020F0502020204030204" pitchFamily="34" charset="0"/>
                <a:cs typeface="Calibri" panose="020F0502020204030204" pitchFamily="34" charset="0"/>
              </a:rPr>
              <a:t>5.Accesibilidad: Acceso a la plataforma desde cualquier dispositivo con conexión a internet, garantizando disponibilidad mediante el alojamiento en la nube.</a:t>
            </a:r>
          </a:p>
          <a:p>
            <a:pPr marL="0" indent="0">
              <a:buNone/>
            </a:pPr>
            <a:endParaRPr lang="es-ES" sz="2000" dirty="0">
              <a:latin typeface="Calibri" panose="020F0502020204030204" pitchFamily="34" charset="0"/>
              <a:cs typeface="Calibri" panose="020F0502020204030204" pitchFamily="34" charset="0"/>
            </a:endParaRPr>
          </a:p>
          <a:p>
            <a:pPr marL="0" indent="0">
              <a:buNone/>
            </a:pPr>
            <a:endParaRPr lang="es-CO" dirty="0"/>
          </a:p>
        </p:txBody>
      </p:sp>
      <p:sp>
        <p:nvSpPr>
          <p:cNvPr id="4" name="Título 3">
            <a:extLst>
              <a:ext uri="{FF2B5EF4-FFF2-40B4-BE49-F238E27FC236}">
                <a16:creationId xmlns:a16="http://schemas.microsoft.com/office/drawing/2014/main" id="{44468E92-9813-1939-C742-5E5CDBF521E1}"/>
              </a:ext>
            </a:extLst>
          </p:cNvPr>
          <p:cNvSpPr>
            <a:spLocks noGrp="1"/>
          </p:cNvSpPr>
          <p:nvPr>
            <p:ph type="title"/>
          </p:nvPr>
        </p:nvSpPr>
        <p:spPr/>
        <p:txBody>
          <a:bodyPr>
            <a:noAutofit/>
          </a:bodyPr>
          <a:lstStyle/>
          <a:p>
            <a:pPr algn="ctr"/>
            <a:r>
              <a:rPr lang="es-CO" sz="4400" dirty="0">
                <a:latin typeface="Times New Roman" panose="02020603050405020304" pitchFamily="18" charset="0"/>
                <a:cs typeface="Times New Roman" panose="02020603050405020304" pitchFamily="18" charset="0"/>
              </a:rPr>
              <a:t>Alcance</a:t>
            </a:r>
          </a:p>
        </p:txBody>
      </p:sp>
    </p:spTree>
    <p:extLst>
      <p:ext uri="{BB962C8B-B14F-4D97-AF65-F5344CB8AC3E}">
        <p14:creationId xmlns:p14="http://schemas.microsoft.com/office/powerpoint/2010/main" val="169195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id="{12007724-A7C7-4FDE-704F-8D6738686201}"/>
              </a:ext>
            </a:extLst>
          </p:cNvPr>
          <p:cNvSpPr>
            <a:spLocks noGrp="1"/>
          </p:cNvSpPr>
          <p:nvPr>
            <p:ph sz="half" idx="2"/>
          </p:nvPr>
        </p:nvSpPr>
        <p:spPr>
          <a:xfrm>
            <a:off x="108156" y="642161"/>
            <a:ext cx="11916696" cy="6092936"/>
          </a:xfrm>
        </p:spPr>
        <p:txBody>
          <a:bodyPr>
            <a:normAutofit fontScale="77500" lnSpcReduction="20000"/>
          </a:bodyPr>
          <a:lstStyle/>
          <a:p>
            <a:pPr>
              <a:lnSpc>
                <a:spcPct val="107000"/>
              </a:lnSpc>
              <a:spcAft>
                <a:spcPts val="800"/>
              </a:spcAft>
            </a:pPr>
            <a:r>
              <a:rPr lang="es-CO" sz="3500" kern="100" dirty="0">
                <a:latin typeface="Calibri" panose="020F0502020204030204" pitchFamily="34" charset="0"/>
                <a:ea typeface="Aptos"/>
                <a:cs typeface="Calibri" panose="020F0502020204030204" pitchFamily="34" charset="0"/>
              </a:rPr>
              <a:t>Riesgos que se pueden presentar en el desarrollo de la aplicación.</a:t>
            </a:r>
            <a:endParaRPr lang="es-ES" sz="3500" kern="100" dirty="0">
              <a:latin typeface="Calibri" panose="020F0502020204030204" pitchFamily="34" charset="0"/>
              <a:ea typeface="Aptos"/>
              <a:cs typeface="Calibri" panose="020F0502020204030204" pitchFamily="34" charset="0"/>
            </a:endParaRPr>
          </a:p>
          <a:p>
            <a:pPr marL="342900" lvl="0" indent="-342900">
              <a:lnSpc>
                <a:spcPct val="107000"/>
              </a:lnSpc>
              <a:spcAft>
                <a:spcPts val="0"/>
              </a:spcAft>
              <a:buFont typeface="+mj-lt"/>
              <a:buAutoNum type="arabicPeriod"/>
            </a:pPr>
            <a:r>
              <a:rPr lang="es-CO" sz="3500" kern="100" dirty="0">
                <a:latin typeface="Calibri" panose="020F0502020204030204" pitchFamily="34" charset="0"/>
                <a:ea typeface="Aptos"/>
                <a:cs typeface="Calibri" panose="020F0502020204030204" pitchFamily="34" charset="0"/>
              </a:rPr>
              <a:t>Errores en el Frontend o en el Backend que causen errores al registrar adopciones, apadrinamientos o donaciones.</a:t>
            </a:r>
            <a:endParaRPr lang="es-ES" sz="3500" kern="100" dirty="0">
              <a:latin typeface="Calibri" panose="020F0502020204030204" pitchFamily="34" charset="0"/>
              <a:ea typeface="Aptos"/>
              <a:cs typeface="Calibri" panose="020F0502020204030204" pitchFamily="34" charset="0"/>
            </a:endParaRPr>
          </a:p>
          <a:p>
            <a:pPr marL="342900" lvl="0" indent="-342900">
              <a:lnSpc>
                <a:spcPct val="107000"/>
              </a:lnSpc>
              <a:spcAft>
                <a:spcPts val="0"/>
              </a:spcAft>
              <a:buFont typeface="Symbol" panose="05050102010706020507" pitchFamily="18" charset="2"/>
              <a:buChar char=""/>
            </a:pPr>
            <a:r>
              <a:rPr lang="es-CO" sz="3500" kern="100" dirty="0">
                <a:latin typeface="Calibri" panose="020F0502020204030204" pitchFamily="34" charset="0"/>
                <a:ea typeface="Aptos"/>
                <a:cs typeface="Calibri" panose="020F0502020204030204" pitchFamily="34" charset="0"/>
              </a:rPr>
              <a:t>Mitigación: Implementar pruebas unitarias y de integración para detectar y corregir errores antes del despliegue.</a:t>
            </a:r>
            <a:endParaRPr lang="es-ES" sz="3500" kern="100" dirty="0">
              <a:latin typeface="Calibri" panose="020F0502020204030204" pitchFamily="34" charset="0"/>
              <a:ea typeface="Aptos"/>
              <a:cs typeface="Calibri" panose="020F0502020204030204" pitchFamily="34" charset="0"/>
            </a:endParaRPr>
          </a:p>
          <a:p>
            <a:pPr marL="342900" lvl="0" indent="-342900">
              <a:lnSpc>
                <a:spcPct val="107000"/>
              </a:lnSpc>
              <a:spcAft>
                <a:spcPts val="0"/>
              </a:spcAft>
              <a:buFont typeface="+mj-lt"/>
              <a:buAutoNum type="arabicPeriod"/>
            </a:pPr>
            <a:r>
              <a:rPr lang="es-CO" sz="3500" kern="100" dirty="0">
                <a:latin typeface="Calibri" panose="020F0502020204030204" pitchFamily="34" charset="0"/>
                <a:ea typeface="Aptos"/>
                <a:cs typeface="Calibri" panose="020F0502020204030204" pitchFamily="34" charset="0"/>
              </a:rPr>
              <a:t>Compatibilidad de navegadores. La aplicación puede no funcionar correctamente en algunos navegadores.</a:t>
            </a:r>
            <a:endParaRPr lang="es-ES" sz="3500" kern="100" dirty="0">
              <a:latin typeface="Calibri" panose="020F0502020204030204" pitchFamily="34" charset="0"/>
              <a:ea typeface="Aptos"/>
              <a:cs typeface="Calibri" panose="020F0502020204030204" pitchFamily="34" charset="0"/>
            </a:endParaRPr>
          </a:p>
          <a:p>
            <a:pPr>
              <a:lnSpc>
                <a:spcPct val="107000"/>
              </a:lnSpc>
              <a:spcAft>
                <a:spcPts val="800"/>
              </a:spcAft>
            </a:pPr>
            <a:r>
              <a:rPr lang="es-CO" sz="3500" kern="100" dirty="0">
                <a:latin typeface="Calibri" panose="020F0502020204030204" pitchFamily="34" charset="0"/>
                <a:ea typeface="Aptos"/>
                <a:cs typeface="Calibri" panose="020F0502020204030204" pitchFamily="34" charset="0"/>
              </a:rPr>
              <a:t>Riesgos relacionados con los usuarios:</a:t>
            </a:r>
            <a:endParaRPr lang="es-ES" sz="3500" kern="100" dirty="0">
              <a:latin typeface="Calibri" panose="020F0502020204030204" pitchFamily="34" charset="0"/>
              <a:ea typeface="Aptos"/>
              <a:cs typeface="Calibri" panose="020F0502020204030204" pitchFamily="34" charset="0"/>
            </a:endParaRPr>
          </a:p>
          <a:p>
            <a:pPr marL="342900" lvl="0" indent="-342900">
              <a:lnSpc>
                <a:spcPct val="107000"/>
              </a:lnSpc>
              <a:spcAft>
                <a:spcPts val="800"/>
              </a:spcAft>
              <a:buFont typeface="+mj-lt"/>
              <a:buAutoNum type="arabicPeriod"/>
            </a:pPr>
            <a:r>
              <a:rPr lang="es-CO" sz="3500" kern="100" dirty="0">
                <a:latin typeface="Calibri" panose="020F0502020204030204" pitchFamily="34" charset="0"/>
                <a:ea typeface="Aptos"/>
                <a:cs typeface="Calibri" panose="020F0502020204030204" pitchFamily="34" charset="0"/>
              </a:rPr>
              <a:t>Resistencia al cambio: Voluntarios o empleados de la fundación pueden resistirse a cambiar los métodos tradicionales por la aplicación.</a:t>
            </a:r>
            <a:endParaRPr lang="es-ES" sz="3500" kern="100" dirty="0">
              <a:latin typeface="Calibri" panose="020F0502020204030204" pitchFamily="34" charset="0"/>
              <a:ea typeface="Aptos"/>
              <a:cs typeface="Calibri" panose="020F0502020204030204" pitchFamily="34" charset="0"/>
            </a:endParaRPr>
          </a:p>
          <a:p>
            <a:pPr>
              <a:lnSpc>
                <a:spcPct val="107000"/>
              </a:lnSpc>
              <a:spcAft>
                <a:spcPts val="800"/>
              </a:spcAft>
            </a:pPr>
            <a:r>
              <a:rPr lang="es-CO" sz="3500" kern="100" dirty="0">
                <a:latin typeface="Calibri" panose="020F0502020204030204" pitchFamily="34" charset="0"/>
                <a:ea typeface="Aptos"/>
                <a:cs typeface="Calibri" panose="020F0502020204030204" pitchFamily="34" charset="0"/>
              </a:rPr>
              <a:t>Riesgos financieros:</a:t>
            </a:r>
            <a:endParaRPr lang="es-ES" sz="3500" kern="100" dirty="0">
              <a:latin typeface="Calibri" panose="020F0502020204030204" pitchFamily="34" charset="0"/>
              <a:ea typeface="Aptos"/>
              <a:cs typeface="Calibri" panose="020F0502020204030204" pitchFamily="34" charset="0"/>
            </a:endParaRPr>
          </a:p>
          <a:p>
            <a:pPr marL="342900" lvl="0" indent="-342900">
              <a:lnSpc>
                <a:spcPct val="107000"/>
              </a:lnSpc>
              <a:spcAft>
                <a:spcPts val="0"/>
              </a:spcAft>
              <a:buFont typeface="+mj-lt"/>
              <a:buAutoNum type="arabicPeriod"/>
            </a:pPr>
            <a:r>
              <a:rPr lang="es-CO" sz="3500" kern="100" dirty="0">
                <a:latin typeface="Calibri" panose="020F0502020204030204" pitchFamily="34" charset="0"/>
                <a:ea typeface="Aptos"/>
                <a:cs typeface="Calibri" panose="020F0502020204030204" pitchFamily="34" charset="0"/>
              </a:rPr>
              <a:t>Costos inesperados: Incrementos en costos de servicios en la nube (Como Railway) o licencias de Software necesarias.</a:t>
            </a:r>
            <a:endParaRPr lang="es-ES" sz="3500" kern="100" dirty="0">
              <a:latin typeface="Calibri" panose="020F0502020204030204" pitchFamily="34" charset="0"/>
              <a:ea typeface="Aptos"/>
              <a:cs typeface="Calibri" panose="020F0502020204030204" pitchFamily="34" charset="0"/>
            </a:endParaRPr>
          </a:p>
          <a:p>
            <a:pPr marL="0" indent="0">
              <a:buNone/>
            </a:pPr>
            <a:endParaRPr lang="es-CO" dirty="0"/>
          </a:p>
        </p:txBody>
      </p:sp>
      <p:sp>
        <p:nvSpPr>
          <p:cNvPr id="6" name="Título 5">
            <a:extLst>
              <a:ext uri="{FF2B5EF4-FFF2-40B4-BE49-F238E27FC236}">
                <a16:creationId xmlns:a16="http://schemas.microsoft.com/office/drawing/2014/main" id="{92BC02A5-BB30-9B7B-3C5B-B1B59ABB3BF3}"/>
              </a:ext>
            </a:extLst>
          </p:cNvPr>
          <p:cNvSpPr>
            <a:spLocks noGrp="1"/>
          </p:cNvSpPr>
          <p:nvPr>
            <p:ph type="title"/>
          </p:nvPr>
        </p:nvSpPr>
        <p:spPr>
          <a:xfrm>
            <a:off x="395266" y="0"/>
            <a:ext cx="10515599" cy="642161"/>
          </a:xfrm>
        </p:spPr>
        <p:txBody>
          <a:bodyPr>
            <a:noAutofit/>
          </a:bodyPr>
          <a:lstStyle/>
          <a:p>
            <a:pPr algn="ctr"/>
            <a:r>
              <a:rPr lang="es-CO" sz="4400" dirty="0">
                <a:latin typeface="Times New Roman" panose="02020603050405020304" pitchFamily="18" charset="0"/>
                <a:cs typeface="Times New Roman" panose="02020603050405020304" pitchFamily="18" charset="0"/>
              </a:rPr>
              <a:t>Riesgos</a:t>
            </a:r>
          </a:p>
        </p:txBody>
      </p:sp>
    </p:spTree>
    <p:extLst>
      <p:ext uri="{BB962C8B-B14F-4D97-AF65-F5344CB8AC3E}">
        <p14:creationId xmlns:p14="http://schemas.microsoft.com/office/powerpoint/2010/main" val="63867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contenido 10">
            <a:extLst>
              <a:ext uri="{FF2B5EF4-FFF2-40B4-BE49-F238E27FC236}">
                <a16:creationId xmlns:a16="http://schemas.microsoft.com/office/drawing/2014/main" id="{4D9EB163-5939-7160-2F02-7B3A528DE687}"/>
              </a:ext>
            </a:extLst>
          </p:cNvPr>
          <p:cNvSpPr>
            <a:spLocks noGrp="1"/>
          </p:cNvSpPr>
          <p:nvPr>
            <p:ph sz="half" idx="2"/>
          </p:nvPr>
        </p:nvSpPr>
        <p:spPr>
          <a:xfrm>
            <a:off x="396239" y="1213995"/>
            <a:ext cx="11676770" cy="5532037"/>
          </a:xfrm>
        </p:spPr>
        <p:txBody>
          <a:bodyPr/>
          <a:lstStyle/>
          <a:p>
            <a:pPr marL="0" indent="0">
              <a:buNone/>
            </a:pPr>
            <a:r>
              <a:rPr lang="es-ES" sz="2800" b="1" dirty="0">
                <a:latin typeface="Times New Roman" panose="02020603050405020304" pitchFamily="18" charset="0"/>
                <a:cs typeface="Times New Roman" panose="02020603050405020304" pitchFamily="18" charset="0"/>
              </a:rPr>
              <a:t>Recursos financieros limitados: </a:t>
            </a:r>
            <a:r>
              <a:rPr lang="es-ES" dirty="0">
                <a:latin typeface="Calibri" panose="020F0502020204030204" pitchFamily="34" charset="0"/>
                <a:cs typeface="Calibri" panose="020F0502020204030204" pitchFamily="34" charset="0"/>
              </a:rPr>
              <a:t>La implementación completa depende de recursos disponibles del desarrollador y de la fundación.</a:t>
            </a:r>
          </a:p>
          <a:p>
            <a:pPr marL="0" indent="0">
              <a:buNone/>
            </a:pPr>
            <a:endParaRPr lang="es-ES" dirty="0">
              <a:latin typeface="Calibri" panose="020F0502020204030204" pitchFamily="34" charset="0"/>
              <a:cs typeface="Calibri" panose="020F0502020204030204" pitchFamily="34" charset="0"/>
            </a:endParaRPr>
          </a:p>
          <a:p>
            <a:pPr marL="0" indent="0">
              <a:buNone/>
            </a:pPr>
            <a:r>
              <a:rPr lang="es-ES" sz="2800" b="1" dirty="0">
                <a:latin typeface="Times New Roman" panose="02020603050405020304" pitchFamily="18" charset="0"/>
                <a:cs typeface="Times New Roman" panose="02020603050405020304" pitchFamily="18" charset="0"/>
              </a:rPr>
              <a:t>Compatibilidad tecnológica</a:t>
            </a:r>
            <a:r>
              <a:rPr lang="es-ES" sz="2800" dirty="0">
                <a:latin typeface="Times New Roman" panose="02020603050405020304" pitchFamily="18" charset="0"/>
                <a:cs typeface="Times New Roman" panose="02020603050405020304" pitchFamily="18" charset="0"/>
              </a:rPr>
              <a:t>: </a:t>
            </a:r>
            <a:r>
              <a:rPr lang="es-ES" dirty="0">
                <a:latin typeface="Calibri" panose="020F0502020204030204" pitchFamily="34" charset="0"/>
                <a:cs typeface="Calibri" panose="020F0502020204030204" pitchFamily="34" charset="0"/>
              </a:rPr>
              <a:t>La aplicación debe ser compatible con navegadores web modernos y dispositivos móviles.</a:t>
            </a:r>
          </a:p>
          <a:p>
            <a:pPr marL="0" indent="0">
              <a:buNone/>
            </a:pPr>
            <a:endParaRPr lang="es-ES" dirty="0">
              <a:latin typeface="Calibri" panose="020F0502020204030204" pitchFamily="34" charset="0"/>
              <a:cs typeface="Calibri" panose="020F0502020204030204" pitchFamily="34" charset="0"/>
            </a:endParaRPr>
          </a:p>
          <a:p>
            <a:pPr marL="0" indent="0">
              <a:buNone/>
            </a:pPr>
            <a:r>
              <a:rPr lang="es-ES" sz="2800" b="1" dirty="0">
                <a:latin typeface="Times New Roman" panose="02020603050405020304" pitchFamily="18" charset="0"/>
                <a:cs typeface="Times New Roman" panose="02020603050405020304" pitchFamily="18" charset="0"/>
              </a:rPr>
              <a:t>Alcance inicial: </a:t>
            </a:r>
            <a:r>
              <a:rPr lang="es-ES" dirty="0">
                <a:latin typeface="Calibri" panose="020F0502020204030204" pitchFamily="34" charset="0"/>
                <a:cs typeface="Calibri" panose="020F0502020204030204" pitchFamily="34" charset="0"/>
              </a:rPr>
              <a:t>La funcionalidad de donaciones será limitada debido a que no se ha llegado a un acuerdo de implementar pasarelas de pagos.</a:t>
            </a:r>
          </a:p>
          <a:p>
            <a:pPr marL="0" indent="0">
              <a:buNone/>
            </a:pPr>
            <a:endParaRPr lang="es-ES" dirty="0">
              <a:latin typeface="Calibri" panose="020F0502020204030204" pitchFamily="34" charset="0"/>
              <a:cs typeface="Calibri" panose="020F0502020204030204" pitchFamily="34" charset="0"/>
            </a:endParaRPr>
          </a:p>
          <a:p>
            <a:pPr marL="0" indent="0">
              <a:buNone/>
            </a:pPr>
            <a:endParaRPr lang="es-CO" dirty="0"/>
          </a:p>
        </p:txBody>
      </p:sp>
      <p:sp>
        <p:nvSpPr>
          <p:cNvPr id="6" name="Título 5">
            <a:extLst>
              <a:ext uri="{FF2B5EF4-FFF2-40B4-BE49-F238E27FC236}">
                <a16:creationId xmlns:a16="http://schemas.microsoft.com/office/drawing/2014/main" id="{26A0A487-E438-11FF-05F4-EE8E3E07F55B}"/>
              </a:ext>
            </a:extLst>
          </p:cNvPr>
          <p:cNvSpPr>
            <a:spLocks noGrp="1"/>
          </p:cNvSpPr>
          <p:nvPr>
            <p:ph type="title"/>
          </p:nvPr>
        </p:nvSpPr>
        <p:spPr>
          <a:xfrm>
            <a:off x="466068" y="433080"/>
            <a:ext cx="10515599" cy="642161"/>
          </a:xfrm>
        </p:spPr>
        <p:txBody>
          <a:bodyPr>
            <a:normAutofit fontScale="90000"/>
          </a:bodyPr>
          <a:lstStyle/>
          <a:p>
            <a:pPr algn="ctr"/>
            <a:br>
              <a:rPr lang="es-CO" b="1" dirty="0"/>
            </a:br>
            <a:r>
              <a:rPr lang="es-CO" sz="4400" b="1" dirty="0">
                <a:latin typeface="Times New Roman" panose="02020603050405020304" pitchFamily="18" charset="0"/>
                <a:cs typeface="Times New Roman" panose="02020603050405020304" pitchFamily="18" charset="0"/>
              </a:rPr>
              <a:t>RESTRICCIONES</a:t>
            </a:r>
            <a:br>
              <a:rPr lang="es-ES" sz="4400" dirty="0">
                <a:latin typeface="Times New Roman" panose="02020603050405020304" pitchFamily="18" charset="0"/>
                <a:cs typeface="Times New Roman" panose="02020603050405020304" pitchFamily="18" charset="0"/>
              </a:rPr>
            </a:br>
            <a:endParaRPr lang="es-CO"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742486"/>
      </p:ext>
    </p:extLst>
  </p:cSld>
  <p:clrMapOvr>
    <a:masterClrMapping/>
  </p:clrMapOvr>
</p:sld>
</file>

<file path=ppt/theme/theme1.xml><?xml version="1.0" encoding="utf-8"?>
<a:theme xmlns:a="http://schemas.openxmlformats.org/drawingml/2006/main" name="Tema de Office">
  <a:themeElements>
    <a:clrScheme name="SENA BrandBook v7">
      <a:dk1>
        <a:srgbClr val="575757"/>
      </a:dk1>
      <a:lt1>
        <a:srgbClr val="FFFFFF"/>
      </a:lt1>
      <a:dk2>
        <a:srgbClr val="39A900"/>
      </a:dk2>
      <a:lt2>
        <a:srgbClr val="FFFFFF"/>
      </a:lt2>
      <a:accent1>
        <a:srgbClr val="39A900"/>
      </a:accent1>
      <a:accent2>
        <a:srgbClr val="00324D"/>
      </a:accent2>
      <a:accent3>
        <a:srgbClr val="82DEEF"/>
      </a:accent3>
      <a:accent4>
        <a:srgbClr val="671C34"/>
      </a:accent4>
      <a:accent5>
        <a:srgbClr val="385C57"/>
      </a:accent5>
      <a:accent6>
        <a:srgbClr val="FECE40"/>
      </a:accent6>
      <a:hlink>
        <a:srgbClr val="0551C2"/>
      </a:hlink>
      <a:folHlink>
        <a:srgbClr val="0071C6"/>
      </a:folHlink>
    </a:clrScheme>
    <a:fontScheme name="Open Sans-Roboto">
      <a:majorFont>
        <a:latin typeface="Work Sans Bold Roman"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Work Sans Regular Roman"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ea38dc6-a3de-4127-b245-32b2e3ec0c63">
      <Terms xmlns="http://schemas.microsoft.com/office/infopath/2007/PartnerControls"/>
    </lcf76f155ced4ddcb4097134ff3c332f>
    <TaxCatchAll xmlns="d08d6812-c55a-407d-851e-6d0252e91678" xsi:nil="true"/>
    <ReferenceId xmlns="8ea38dc6-a3de-4127-b245-32b2e3ec0c6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DF4CC5F6A7B6A4485921F55761E6296" ma:contentTypeVersion="13" ma:contentTypeDescription="Create a new document." ma:contentTypeScope="" ma:versionID="74917a05cd8e28cdedd2a136d5d7fb2c">
  <xsd:schema xmlns:xsd="http://www.w3.org/2001/XMLSchema" xmlns:xs="http://www.w3.org/2001/XMLSchema" xmlns:p="http://schemas.microsoft.com/office/2006/metadata/properties" xmlns:ns2="8ea38dc6-a3de-4127-b245-32b2e3ec0c63" xmlns:ns3="d08d6812-c55a-407d-851e-6d0252e91678" targetNamespace="http://schemas.microsoft.com/office/2006/metadata/properties" ma:root="true" ma:fieldsID="1ad866cbc48e040da65e61fdf1f84f15" ns2:_="" ns3:_="">
    <xsd:import namespace="8ea38dc6-a3de-4127-b245-32b2e3ec0c63"/>
    <xsd:import namespace="d08d6812-c55a-407d-851e-6d0252e91678"/>
    <xsd:element name="properties">
      <xsd:complexType>
        <xsd:sequence>
          <xsd:element name="documentManagement">
            <xsd:complexType>
              <xsd:all>
                <xsd:element ref="ns2:ReferenceId" minOccurs="0"/>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a38dc6-a3de-4127-b245-32b2e3ec0c6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lcf76f155ced4ddcb4097134ff3c332f" ma:index="10" nillable="true" ma:taxonomy="true" ma:internalName="lcf76f155ced4ddcb4097134ff3c332f" ma:taxonomyFieldName="MediaServiceImageTags" ma:displayName="Image Tags" ma:readOnly="false" ma:fieldId="{5cf76f15-5ced-4ddc-b409-7134ff3c332f}" ma:taxonomyMulti="true" ma:sspId="d33c8c81-5745-4931-bcc4-c2aeafe86780"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d6812-c55a-407d-851e-6d0252e91678" elementFormDefault="qualified">
    <xsd:import namespace="http://schemas.microsoft.com/office/2006/documentManagement/types"/>
    <xsd:import namespace="http://schemas.microsoft.com/office/infopath/2007/PartnerControls"/>
    <xsd:element name="TaxCatchAll" ma:index="11" nillable="true" ma:displayName="Taxonomy Catch All Column" ma:hidden="true" ma:list="{81d8f23d-f433-4633-9081-414982eff880}" ma:internalName="TaxCatchAll" ma:showField="CatchAllData" ma:web="d08d6812-c55a-407d-851e-6d0252e9167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1DAFB-305A-4898-B13C-10A9A27B0421}">
  <ds:schemaRefs>
    <ds:schemaRef ds:uri="http://schemas.openxmlformats.org/package/2006/metadata/core-properties"/>
    <ds:schemaRef ds:uri="http://purl.org/dc/terms/"/>
    <ds:schemaRef ds:uri="2bc7da03-6ce4-44e3-af93-7b11e99125c1"/>
    <ds:schemaRef ds:uri="http://schemas.microsoft.com/office/2006/documentManagement/types"/>
    <ds:schemaRef ds:uri="http://schemas.microsoft.com/office/infopath/2007/PartnerControls"/>
    <ds:schemaRef ds:uri="http://purl.org/dc/dcmitype/"/>
    <ds:schemaRef ds:uri="e5cbe7f5-f05f-404a-add2-a2fea6f5ee8e"/>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49248872-579C-47CE-AC0C-95790F46135A}">
  <ds:schemaRefs>
    <ds:schemaRef ds:uri="http://schemas.microsoft.com/sharepoint/v3/contenttype/forms"/>
  </ds:schemaRefs>
</ds:datastoreItem>
</file>

<file path=customXml/itemProps3.xml><?xml version="1.0" encoding="utf-8"?>
<ds:datastoreItem xmlns:ds="http://schemas.openxmlformats.org/officeDocument/2006/customXml" ds:itemID="{F406798B-7A42-47E7-9BB2-B7E8280F8D9F}"/>
</file>

<file path=docProps/app.xml><?xml version="1.0" encoding="utf-8"?>
<Properties xmlns="http://schemas.openxmlformats.org/officeDocument/2006/extended-properties" xmlns:vt="http://schemas.openxmlformats.org/officeDocument/2006/docPropsVTypes">
  <TotalTime>5998</TotalTime>
  <Words>1008</Words>
  <Application>Microsoft Office PowerPoint</Application>
  <PresentationFormat>Panorámica</PresentationFormat>
  <Paragraphs>43</Paragraphs>
  <Slides>19</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19</vt:i4>
      </vt:variant>
    </vt:vector>
  </HeadingPairs>
  <TitlesOfParts>
    <vt:vector size="31" baseType="lpstr">
      <vt:lpstr>Arial</vt:lpstr>
      <vt:lpstr>Symbol</vt:lpstr>
      <vt:lpstr>Wingdings</vt:lpstr>
      <vt:lpstr>Arial MT</vt:lpstr>
      <vt:lpstr>WORK SANS SEMIBOLD ROMAN</vt:lpstr>
      <vt:lpstr>Calibri</vt:lpstr>
      <vt:lpstr>Aptos</vt:lpstr>
      <vt:lpstr>WORK SANS REGULAR ROMAN</vt:lpstr>
      <vt:lpstr>Times New Roman</vt:lpstr>
      <vt:lpstr>WORK SANS BOLD ROMAN</vt:lpstr>
      <vt:lpstr>WORK SANS BOLD ROMAN</vt:lpstr>
      <vt:lpstr>Tema de Office</vt:lpstr>
      <vt:lpstr>Presentación de PowerPoint</vt:lpstr>
      <vt:lpstr>Web App para la gestión de recursos para la fundación protectora de animales y medio ambiente mi mejor amigo.</vt:lpstr>
      <vt:lpstr>Descripción del proyecto  Este proyecto consiste en el desarrollo de una plataforma web para las fundaciones de animales de Norte de Santander, Colombia. La plataforma servirá como un portal centralizado para mejorar la visibilidad de estas organizaciones y sus actividades, facilitando la conexión con la comunidad.   Ofrecerá secciones dedicadas para donaciones, adopciones y apadrinamiento de animales, brindando a los usuarios la posibilidad de conocer las historias de los animales rescatados y cómo pueden contribuir a su bienestar. La plataforma buscará atraer a más donantes, adoptantes responsables, ayudando así a las fundaciones a obtener los recursos necesarios para continuar con su labor de rescate y cuidado de animales en situación de calle. </vt:lpstr>
      <vt:lpstr>Problema</vt:lpstr>
      <vt:lpstr>Objetivo general: Desarrollar una aplicación web que facilite la gestión del apadrinamiento, adopciones y donaciones para la fundación protectora de animales y medio ambiente Mi Mejor Amigo, incorporando estrategias de gamificación que fomenten la responsabilidad y el compromiso de los usuarios hacia el bienestar animal. </vt:lpstr>
      <vt:lpstr>Presentación de PowerPoint</vt:lpstr>
      <vt:lpstr>Alcance</vt:lpstr>
      <vt:lpstr>Riesgos</vt:lpstr>
      <vt:lpstr> RESTRICCIONES </vt:lpstr>
      <vt:lpstr>Impacto Social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Entidad Relación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Aprendiz SENA</cp:lastModifiedBy>
  <cp:revision>28</cp:revision>
  <dcterms:created xsi:type="dcterms:W3CDTF">2020-10-01T23:51:28Z</dcterms:created>
  <dcterms:modified xsi:type="dcterms:W3CDTF">2024-12-11T14:10:08Z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0x0101009DF4CC5F6A7B6A4485921F55761E6296</vt:lpwstr>
  </property>
  <property fmtid="{D5CDD505-2E9C-101B-9397-08002B2CF9AE}" pid="3" name="MediaServiceImageTags">
    <vt:lpwstr/>
  </property>
  <property fmtid="{D5CDD505-2E9C-101B-9397-08002B2CF9AE}" pid="4" name="MSIP_Label_1299739c-ad3d-4908-806e-4d91151a6e13_Enabled">
    <vt:lpwstr>true</vt:lpwstr>
  </property>
  <property fmtid="{D5CDD505-2E9C-101B-9397-08002B2CF9AE}" pid="5" name="MSIP_Label_1299739c-ad3d-4908-806e-4d91151a6e13_SetDate">
    <vt:lpwstr>2023-03-02T19:18:14Z</vt:lpwstr>
  </property>
  <property fmtid="{D5CDD505-2E9C-101B-9397-08002B2CF9AE}" pid="6" name="MSIP_Label_1299739c-ad3d-4908-806e-4d91151a6e13_Method">
    <vt:lpwstr>Privileged</vt:lpwstr>
  </property>
  <property fmtid="{D5CDD505-2E9C-101B-9397-08002B2CF9AE}" pid="7" name="MSIP_Label_1299739c-ad3d-4908-806e-4d91151a6e13_Name">
    <vt:lpwstr>All Employees (Unrestricted)</vt:lpwstr>
  </property>
  <property fmtid="{D5CDD505-2E9C-101B-9397-08002B2CF9AE}" pid="8" name="MSIP_Label_1299739c-ad3d-4908-806e-4d91151a6e13_SiteId">
    <vt:lpwstr>cbc2c381-2f2e-4d93-91d1-506c9316ace7</vt:lpwstr>
  </property>
  <property fmtid="{D5CDD505-2E9C-101B-9397-08002B2CF9AE}" pid="9" name="MSIP_Label_1299739c-ad3d-4908-806e-4d91151a6e13_ActionId">
    <vt:lpwstr>8c6bc714-34a9-4b82-914e-50b1377a2da4</vt:lpwstr>
  </property>
  <property fmtid="{D5CDD505-2E9C-101B-9397-08002B2CF9AE}" pid="10" name="MSIP_Label_1299739c-ad3d-4908-806e-4d91151a6e13_ContentBits">
    <vt:lpwstr>0</vt:lpwstr>
  </property>
</Properties>
</file>